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6" r:id="rId3"/>
    <p:sldId id="274" r:id="rId4"/>
    <p:sldId id="284" r:id="rId5"/>
    <p:sldId id="285" r:id="rId6"/>
    <p:sldId id="286" r:id="rId7"/>
    <p:sldId id="287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7AC2BB-083A-4119-ADE7-26361AE33951}" type="datetimeFigureOut">
              <a:rPr lang="ru-RU" smtClean="0"/>
              <a:pPr/>
              <a:t>30.12.2016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090" cy="928694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ОСНОВНЫЕ ЭТАПЫ ПОДГОТОВКИ УРОКА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928802"/>
            <a:ext cx="5572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1. СОЗДАНИЕ ОСНОВЫ УРОКА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2. РАБОТА НАД ГЛАВНОЙ ЧАСТЬЮ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3. ДОРАБОТКА ДЕТАЛЕЙ УРОКА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85728"/>
            <a:ext cx="8143900" cy="92869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СОЗДАНИЕ ОСНОВЫ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857364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1. ФОРМУЛИРОВКА  ТЕМЫ</a:t>
            </a: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2. ОПРЕДЕЛЕНИЕ  ГЛАВНОЙ  МЫСЛИ</a:t>
            </a: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3. ПОСТАНОВКА   ЦЕЛИ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85728"/>
            <a:ext cx="8143900" cy="92869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 НАД ГЛАВНОЙ ЧАСТЬЮ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857364"/>
            <a:ext cx="69294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Calibri" pitchFamily="34" charset="0"/>
              </a:rPr>
              <a:t>1. Составление плана</a:t>
            </a:r>
          </a:p>
          <a:p>
            <a:pPr lvl="0">
              <a:spcBef>
                <a:spcPct val="0"/>
              </a:spcBef>
              <a:defRPr/>
            </a:pPr>
            <a:endParaRPr lang="ru-RU" sz="36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Calibri" pitchFamily="34" charset="0"/>
              </a:rPr>
              <a:t>2. Сбор информации для изложения темы</a:t>
            </a:r>
          </a:p>
          <a:p>
            <a:pPr lvl="0">
              <a:spcBef>
                <a:spcPct val="0"/>
              </a:spcBef>
              <a:defRPr/>
            </a:pPr>
            <a:endParaRPr lang="ru-RU" sz="3600" b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Calibri" pitchFamily="34" charset="0"/>
              </a:rPr>
              <a:t>3. Заполнение плана необходимым материалом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01122" cy="642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Тема урока:</a:t>
            </a:r>
            <a:r>
              <a:rPr lang="ru-RU" sz="2400" b="1" dirty="0" smtClean="0"/>
              <a:t> Полезные стороны трудолюбия.</a:t>
            </a:r>
          </a:p>
          <a:p>
            <a:endParaRPr lang="ru-RU" sz="800" b="1" u="sng" dirty="0" smtClean="0"/>
          </a:p>
          <a:p>
            <a:r>
              <a:rPr lang="ru-RU" sz="2400" b="1" u="sng" dirty="0" smtClean="0"/>
              <a:t>Главная мысль:</a:t>
            </a:r>
            <a:r>
              <a:rPr lang="ru-RU" sz="2400" b="1" dirty="0" smtClean="0"/>
              <a:t> Трудолюбивые приобретают благословение. 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u="sng" dirty="0" smtClean="0"/>
              <a:t>Цели урока:</a:t>
            </a:r>
          </a:p>
          <a:p>
            <a:endParaRPr lang="ru-RU" sz="800" b="1" u="sng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Расширить представление детей о значении труда в жизни человека. 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Убедить в том, что трудолюбие приносит всестороннюю пользу человеку.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Воспитать в детях любовь к труду.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Призвать детей к самодисциплине.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u="sng" dirty="0" smtClean="0"/>
              <a:t>План основной части:</a:t>
            </a:r>
          </a:p>
          <a:p>
            <a:endParaRPr lang="ru-RU" sz="800" b="1" u="sng" dirty="0" smtClean="0"/>
          </a:p>
          <a:p>
            <a:r>
              <a:rPr lang="ru-RU" sz="2400" b="1" dirty="0" smtClean="0"/>
              <a:t> 1. Трудолюбие украшает человека.</a:t>
            </a:r>
            <a:endParaRPr lang="ru-RU" sz="2400" dirty="0" smtClean="0"/>
          </a:p>
          <a:p>
            <a:r>
              <a:rPr lang="ru-RU" sz="2400" b="1" dirty="0" smtClean="0"/>
              <a:t> 2. Трудолюбие помогает приобретать друзей.</a:t>
            </a:r>
            <a:endParaRPr lang="ru-RU" sz="2400" dirty="0" smtClean="0"/>
          </a:p>
          <a:p>
            <a:r>
              <a:rPr lang="ru-RU" sz="2400" b="1" dirty="0" smtClean="0"/>
              <a:t> 3. Трудолюбие ведет к достижению успеха.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64399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Сбор информации для изложения темы</a:t>
            </a:r>
          </a:p>
          <a:p>
            <a:pPr algn="ctr"/>
            <a:endParaRPr lang="ru-RU" sz="3200" b="1" dirty="0" smtClean="0">
              <a:latin typeface="Calibri" pitchFamily="34" charset="0"/>
            </a:endParaRPr>
          </a:p>
          <a:p>
            <a:pPr algn="ctr"/>
            <a:r>
              <a:rPr lang="ru-RU" sz="3200" b="1" dirty="0" smtClean="0">
                <a:latin typeface="Calibri" pitchFamily="34" charset="0"/>
              </a:rPr>
              <a:t>Нам может потребоваться:</a:t>
            </a:r>
          </a:p>
          <a:p>
            <a:r>
              <a:rPr lang="ru-RU" sz="2800" dirty="0" smtClean="0">
                <a:latin typeface="Calibri" pitchFamily="34" charset="0"/>
              </a:rPr>
              <a:t> </a:t>
            </a:r>
            <a:endParaRPr lang="ru-RU" sz="2800" dirty="0" smtClean="0">
              <a:latin typeface="Calibri" pitchFamily="34" charset="0"/>
            </a:endParaRP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Библейские </a:t>
            </a:r>
            <a:r>
              <a:rPr lang="ru-RU" sz="3200" b="1" dirty="0" smtClean="0">
                <a:latin typeface="Calibri" pitchFamily="34" charset="0"/>
              </a:rPr>
              <a:t>высказывания и примеры.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Определения </a:t>
            </a:r>
            <a:r>
              <a:rPr lang="ru-RU" sz="3200" b="1" dirty="0" smtClean="0">
                <a:latin typeface="Calibri" pitchFamily="34" charset="0"/>
              </a:rPr>
              <a:t>из </a:t>
            </a:r>
            <a:r>
              <a:rPr lang="ru-RU" sz="3200" b="1" dirty="0" smtClean="0">
                <a:latin typeface="Calibri" pitchFamily="34" charset="0"/>
              </a:rPr>
              <a:t>словарей.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Фрагменты </a:t>
            </a:r>
            <a:r>
              <a:rPr lang="ru-RU" sz="3200" b="1" dirty="0" smtClean="0">
                <a:latin typeface="Calibri" pitchFamily="34" charset="0"/>
              </a:rPr>
              <a:t>проповедей, Библейских уроков. 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Примеры </a:t>
            </a:r>
            <a:r>
              <a:rPr lang="ru-RU" sz="3200" b="1" dirty="0" smtClean="0">
                <a:latin typeface="Calibri" pitchFamily="34" charset="0"/>
              </a:rPr>
              <a:t>из жизни (в </a:t>
            </a:r>
            <a:r>
              <a:rPr lang="ru-RU" sz="3200" b="1" dirty="0" smtClean="0">
                <a:latin typeface="Calibri" pitchFamily="34" charset="0"/>
              </a:rPr>
              <a:t>т. </a:t>
            </a:r>
            <a:r>
              <a:rPr lang="ru-RU" sz="3200" b="1" dirty="0" smtClean="0">
                <a:latin typeface="Calibri" pitchFamily="34" charset="0"/>
              </a:rPr>
              <a:t>ч</a:t>
            </a:r>
            <a:r>
              <a:rPr lang="ru-RU" sz="3200" b="1" dirty="0" smtClean="0">
                <a:latin typeface="Calibri" pitchFamily="34" charset="0"/>
              </a:rPr>
              <a:t>. </a:t>
            </a:r>
            <a:r>
              <a:rPr lang="ru-RU" sz="3200" b="1" dirty="0" smtClean="0">
                <a:latin typeface="Calibri" pitchFamily="34" charset="0"/>
              </a:rPr>
              <a:t>из жизни детей).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Примеры </a:t>
            </a:r>
            <a:r>
              <a:rPr lang="ru-RU" sz="3200" b="1" dirty="0" smtClean="0">
                <a:latin typeface="Calibri" pitchFamily="34" charset="0"/>
              </a:rPr>
              <a:t>из окружающего мира.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Рассказы</a:t>
            </a:r>
            <a:r>
              <a:rPr lang="ru-RU" sz="3200" b="1" dirty="0" smtClean="0">
                <a:latin typeface="Calibri" pitchFamily="34" charset="0"/>
              </a:rPr>
              <a:t>, притчи, пословицы.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Стихи</a:t>
            </a:r>
            <a:r>
              <a:rPr lang="ru-RU" sz="3200" b="1" dirty="0" smtClean="0">
                <a:latin typeface="Calibri" pitchFamily="34" charset="0"/>
              </a:rPr>
              <a:t>, песни.</a:t>
            </a:r>
          </a:p>
          <a:p>
            <a:pPr lvl="0"/>
            <a:r>
              <a:rPr lang="ru-RU" sz="3200" b="1" dirty="0" smtClean="0">
                <a:latin typeface="Calibri" pitchFamily="34" charset="0"/>
              </a:rPr>
              <a:t>– </a:t>
            </a:r>
            <a:r>
              <a:rPr lang="ru-RU" sz="3200" b="1" dirty="0" smtClean="0">
                <a:latin typeface="Calibri" pitchFamily="34" charset="0"/>
              </a:rPr>
              <a:t>Наглядный </a:t>
            </a:r>
            <a:r>
              <a:rPr lang="ru-RU" sz="3200" b="1" dirty="0" smtClean="0">
                <a:latin typeface="Calibri" pitchFamily="34" charset="0"/>
              </a:rPr>
              <a:t>материал</a:t>
            </a:r>
            <a:r>
              <a:rPr lang="ru-RU" sz="3200" b="1" dirty="0" smtClean="0">
                <a:latin typeface="Calibri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71612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Заполнение плана урока</a:t>
            </a:r>
          </a:p>
          <a:p>
            <a:endParaRPr lang="ru-RU" sz="2800" b="1" u="sng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     Первоначальный план:</a:t>
            </a: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1</a:t>
            </a:r>
            <a:r>
              <a:rPr lang="ru-RU" sz="3200" b="1" dirty="0" smtClean="0">
                <a:latin typeface="Calibri" pitchFamily="34" charset="0"/>
              </a:rPr>
              <a:t>. Трудолюбие украшает человека.</a:t>
            </a:r>
            <a:endParaRPr lang="ru-RU" sz="3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2</a:t>
            </a:r>
            <a:r>
              <a:rPr lang="ru-RU" sz="3200" b="1" dirty="0" smtClean="0">
                <a:latin typeface="Calibri" pitchFamily="34" charset="0"/>
              </a:rPr>
              <a:t>. Трудолюбие помогает приобретать </a:t>
            </a:r>
            <a:r>
              <a:rPr lang="ru-RU" sz="3200" b="1" dirty="0" smtClean="0">
                <a:latin typeface="Calibri" pitchFamily="34" charset="0"/>
              </a:rPr>
              <a:t>друзей.</a:t>
            </a:r>
            <a:endParaRPr lang="ru-RU" sz="3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3. </a:t>
            </a:r>
            <a:r>
              <a:rPr lang="ru-RU" sz="3200" b="1" dirty="0" smtClean="0">
                <a:latin typeface="Calibri" pitchFamily="34" charset="0"/>
              </a:rPr>
              <a:t>Трудолюбие ведет к достижению успеха</a:t>
            </a:r>
            <a:r>
              <a:rPr lang="ru-RU" sz="3200" b="1" dirty="0" smtClean="0">
                <a:latin typeface="Calibri" pitchFamily="34" charset="0"/>
              </a:rPr>
              <a:t>.</a:t>
            </a:r>
          </a:p>
          <a:p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1044"/>
            <a:ext cx="8358246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Заполнение плана урока</a:t>
            </a:r>
          </a:p>
          <a:p>
            <a:endParaRPr lang="ru-RU" sz="2800" b="1" u="sng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     Окончательный план (вариант 1):</a:t>
            </a:r>
          </a:p>
          <a:p>
            <a:r>
              <a:rPr lang="ru-RU" sz="2800" b="1" dirty="0" smtClean="0">
                <a:latin typeface="Calibri" pitchFamily="34" charset="0"/>
              </a:rPr>
              <a:t>1. Трудолюбие украшает человека.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1.1</a:t>
            </a:r>
            <a:r>
              <a:rPr lang="ru-RU" sz="2800" b="1" i="1" dirty="0" smtClean="0">
                <a:latin typeface="Calibri" pitchFamily="34" charset="0"/>
              </a:rPr>
              <a:t>. Пример Тавифы (библейский рассказ).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1.2</a:t>
            </a:r>
            <a:r>
              <a:rPr lang="ru-RU" sz="2800" b="1" i="1" dirty="0" smtClean="0">
                <a:latin typeface="Calibri" pitchFamily="34" charset="0"/>
              </a:rPr>
              <a:t>. Притча «Два плуга»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2. Трудолюбие помогает приобретать друзей.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2.1</a:t>
            </a:r>
            <a:r>
              <a:rPr lang="ru-RU" sz="2800" b="1" i="1" dirty="0" smtClean="0">
                <a:latin typeface="Calibri" pitchFamily="34" charset="0"/>
              </a:rPr>
              <a:t>. О трудолюбии и сплоченности муравьев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2.2</a:t>
            </a:r>
            <a:r>
              <a:rPr lang="ru-RU" sz="2800" b="1" i="1" dirty="0" smtClean="0">
                <a:latin typeface="Calibri" pitchFamily="34" charset="0"/>
              </a:rPr>
              <a:t>. О ленивце и его образе жизни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3. Трудолюбие ведет к достижению успеха.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3.1</a:t>
            </a:r>
            <a:r>
              <a:rPr lang="ru-RU" sz="2800" b="1" i="1" dirty="0" smtClean="0">
                <a:latin typeface="Calibri" pitchFamily="34" charset="0"/>
              </a:rPr>
              <a:t>. Что такое успех (определение)?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3.2</a:t>
            </a:r>
            <a:r>
              <a:rPr lang="ru-RU" sz="2800" b="1" i="1" dirty="0" smtClean="0">
                <a:latin typeface="Calibri" pitchFamily="34" charset="0"/>
              </a:rPr>
              <a:t>. Как лень препятствует достижению успеха (басня Крылова «Фортуна</a:t>
            </a:r>
            <a:r>
              <a:rPr lang="ru-RU" sz="2800" b="1" i="1" dirty="0" smtClean="0">
                <a:latin typeface="Calibri" pitchFamily="34" charset="0"/>
              </a:rPr>
              <a:t>»)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1044"/>
            <a:ext cx="8358246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Заполнение плана урока</a:t>
            </a:r>
          </a:p>
          <a:p>
            <a:endParaRPr lang="ru-RU" sz="2800" b="1" u="sng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3200" b="1" dirty="0" smtClean="0">
                <a:latin typeface="Calibri" pitchFamily="34" charset="0"/>
              </a:rPr>
              <a:t>     Окончательный план (вариант 2):</a:t>
            </a:r>
          </a:p>
          <a:p>
            <a:r>
              <a:rPr lang="ru-RU" sz="2800" b="1" dirty="0" smtClean="0">
                <a:latin typeface="Calibri" pitchFamily="34" charset="0"/>
              </a:rPr>
              <a:t>1. Трудолюбие украшает человека.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1.1</a:t>
            </a:r>
            <a:r>
              <a:rPr lang="ru-RU" sz="2800" b="1" i="1" dirty="0" smtClean="0">
                <a:latin typeface="Calibri" pitchFamily="34" charset="0"/>
              </a:rPr>
              <a:t>. Пример Тавифы (библейский рассказ).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1.2</a:t>
            </a:r>
            <a:r>
              <a:rPr lang="ru-RU" sz="2800" b="1" i="1" dirty="0" smtClean="0">
                <a:latin typeface="Calibri" pitchFamily="34" charset="0"/>
              </a:rPr>
              <a:t>. </a:t>
            </a:r>
            <a:r>
              <a:rPr lang="ru-RU" sz="2800" b="1" i="1" dirty="0" smtClean="0">
                <a:latin typeface="Calibri" pitchFamily="34" charset="0"/>
              </a:rPr>
              <a:t>Значение имени «Тавифа</a:t>
            </a:r>
            <a:r>
              <a:rPr lang="ru-RU" sz="2800" b="1" i="1" dirty="0" smtClean="0">
                <a:latin typeface="Calibri" pitchFamily="34" charset="0"/>
              </a:rPr>
              <a:t>»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2. Трудолюбие помогает приобретать друзей.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2.1</a:t>
            </a:r>
            <a:r>
              <a:rPr lang="ru-RU" sz="2800" b="1" i="1" dirty="0" smtClean="0">
                <a:latin typeface="Calibri" pitchFamily="34" charset="0"/>
              </a:rPr>
              <a:t>. </a:t>
            </a:r>
            <a:r>
              <a:rPr lang="ru-RU" sz="2800" b="1" i="1" dirty="0" smtClean="0">
                <a:latin typeface="Calibri" pitchFamily="34" charset="0"/>
              </a:rPr>
              <a:t>Трудолюбие  муравьев (из справочника)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2.2</a:t>
            </a:r>
            <a:r>
              <a:rPr lang="ru-RU" sz="2800" b="1" i="1" dirty="0" smtClean="0">
                <a:latin typeface="Calibri" pitchFamily="34" charset="0"/>
              </a:rPr>
              <a:t>. </a:t>
            </a:r>
            <a:r>
              <a:rPr lang="ru-RU" sz="2800" b="1" i="1" dirty="0" smtClean="0">
                <a:latin typeface="Calibri" pitchFamily="34" charset="0"/>
              </a:rPr>
              <a:t>Сплоченность муравьев (личный пример)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3. Трудолюбие ведет к достижению успеха.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3.1</a:t>
            </a:r>
            <a:r>
              <a:rPr lang="ru-RU" sz="2800" b="1" i="1" dirty="0" smtClean="0">
                <a:latin typeface="Calibri" pitchFamily="34" charset="0"/>
              </a:rPr>
              <a:t>. Что такое успех (определение)?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b="1" i="1" dirty="0" smtClean="0">
                <a:latin typeface="Calibri" pitchFamily="34" charset="0"/>
              </a:rPr>
              <a:t>     3.2</a:t>
            </a:r>
            <a:r>
              <a:rPr lang="ru-RU" sz="2800" b="1" i="1" dirty="0" smtClean="0">
                <a:latin typeface="Calibri" pitchFamily="34" charset="0"/>
              </a:rPr>
              <a:t>. </a:t>
            </a:r>
            <a:r>
              <a:rPr lang="ru-RU" sz="2800" b="1" i="1" dirty="0" smtClean="0">
                <a:latin typeface="Calibri" pitchFamily="34" charset="0"/>
              </a:rPr>
              <a:t>История успеха Ричарда </a:t>
            </a:r>
            <a:r>
              <a:rPr lang="ru-RU" sz="2800" b="1" i="1" dirty="0" err="1" smtClean="0">
                <a:latin typeface="Calibri" pitchFamily="34" charset="0"/>
              </a:rPr>
              <a:t>Сент-Джона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489</TotalTime>
  <Words>334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ОСНОВНЫЕ ЭТАПЫ ПОДГОТОВКИ УРОКА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eMachines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этапы подготовки тематического урока</dc:title>
  <dc:creator>Пирогов Александр</dc:creator>
  <cp:lastModifiedBy>Пирогов Александр</cp:lastModifiedBy>
  <cp:revision>52</cp:revision>
  <dcterms:created xsi:type="dcterms:W3CDTF">2015-08-18T16:17:36Z</dcterms:created>
  <dcterms:modified xsi:type="dcterms:W3CDTF">2016-12-30T15:35:10Z</dcterms:modified>
</cp:coreProperties>
</file>