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59" r:id="rId4"/>
    <p:sldId id="257" r:id="rId5"/>
    <p:sldId id="260" r:id="rId6"/>
    <p:sldId id="261" r:id="rId7"/>
    <p:sldId id="269" r:id="rId8"/>
    <p:sldId id="268" r:id="rId9"/>
    <p:sldId id="267" r:id="rId10"/>
    <p:sldId id="275" r:id="rId11"/>
    <p:sldId id="276" r:id="rId12"/>
    <p:sldId id="270" r:id="rId13"/>
    <p:sldId id="277" r:id="rId14"/>
    <p:sldId id="274" r:id="rId15"/>
    <p:sldId id="278" r:id="rId16"/>
    <p:sldId id="280" r:id="rId17"/>
    <p:sldId id="279" r:id="rId18"/>
    <p:sldId id="281" r:id="rId19"/>
    <p:sldId id="286" r:id="rId20"/>
    <p:sldId id="273" r:id="rId21"/>
    <p:sldId id="282" r:id="rId22"/>
    <p:sldId id="283" r:id="rId23"/>
    <p:sldId id="285" r:id="rId24"/>
    <p:sldId id="263" r:id="rId25"/>
    <p:sldId id="262" r:id="rId26"/>
    <p:sldId id="265" r:id="rId27"/>
    <p:sldId id="264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2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35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9C5DB-EC32-4498-AE19-F126646D84EB}" type="datetimeFigureOut">
              <a:rPr lang="ru-RU" smtClean="0"/>
              <a:pPr/>
              <a:t>18.02.2015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9F33F-AD72-455D-A7D2-626800561C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9C5DB-EC32-4498-AE19-F126646D84EB}" type="datetimeFigureOut">
              <a:rPr lang="ru-RU" smtClean="0"/>
              <a:pPr/>
              <a:t>18.02.2015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9F33F-AD72-455D-A7D2-626800561C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9C5DB-EC32-4498-AE19-F126646D84EB}" type="datetimeFigureOut">
              <a:rPr lang="ru-RU" smtClean="0"/>
              <a:pPr/>
              <a:t>18.02.2015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9F33F-AD72-455D-A7D2-626800561C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9C5DB-EC32-4498-AE19-F126646D84EB}" type="datetimeFigureOut">
              <a:rPr lang="ru-RU" smtClean="0"/>
              <a:pPr/>
              <a:t>18.02.2015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9F33F-AD72-455D-A7D2-626800561C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9C5DB-EC32-4498-AE19-F126646D84EB}" type="datetimeFigureOut">
              <a:rPr lang="ru-RU" smtClean="0"/>
              <a:pPr/>
              <a:t>18.02.2015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9F33F-AD72-455D-A7D2-626800561C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9C5DB-EC32-4498-AE19-F126646D84EB}" type="datetimeFigureOut">
              <a:rPr lang="ru-RU" smtClean="0"/>
              <a:pPr/>
              <a:t>18.02.2015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9F33F-AD72-455D-A7D2-626800561C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9C5DB-EC32-4498-AE19-F126646D84EB}" type="datetimeFigureOut">
              <a:rPr lang="ru-RU" smtClean="0"/>
              <a:pPr/>
              <a:t>18.02.2015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9F33F-AD72-455D-A7D2-626800561C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9C5DB-EC32-4498-AE19-F126646D84EB}" type="datetimeFigureOut">
              <a:rPr lang="ru-RU" smtClean="0"/>
              <a:pPr/>
              <a:t>18.02.2015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9F33F-AD72-455D-A7D2-626800561C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9C5DB-EC32-4498-AE19-F126646D84EB}" type="datetimeFigureOut">
              <a:rPr lang="ru-RU" smtClean="0"/>
              <a:pPr/>
              <a:t>18.02.2015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9F33F-AD72-455D-A7D2-626800561C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9C5DB-EC32-4498-AE19-F126646D84EB}" type="datetimeFigureOut">
              <a:rPr lang="ru-RU" smtClean="0"/>
              <a:pPr/>
              <a:t>18.02.2015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9F33F-AD72-455D-A7D2-626800561C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9C5DB-EC32-4498-AE19-F126646D84EB}" type="datetimeFigureOut">
              <a:rPr lang="ru-RU" smtClean="0"/>
              <a:pPr/>
              <a:t>18.02.2015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9F33F-AD72-455D-A7D2-626800561C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89C5DB-EC32-4498-AE19-F126646D84EB}" type="datetimeFigureOut">
              <a:rPr lang="ru-RU" smtClean="0"/>
              <a:pPr/>
              <a:t>18.02.2015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A9F33F-AD72-455D-A7D2-626800561C6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Documents and Settings\1\Рабочий стол\Салтыковка 2015\груша разрез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1934" y="515144"/>
            <a:ext cx="4657725" cy="5827713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85720" y="834078"/>
            <a:ext cx="5800691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272727"/>
                </a:solidFill>
                <a:latin typeface="Calibri" pitchFamily="34" charset="0"/>
                <a:ea typeface="Times New Roman" pitchFamily="18" charset="0"/>
                <a:cs typeface="Arial" pitchFamily="34" charset="0"/>
              </a:rPr>
              <a:t>Составление разрезанных картинок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357158" y="-24"/>
            <a:ext cx="8429684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strike="noStrike" cap="none" normalizeH="0" baseline="0" dirty="0" smtClean="0">
                <a:ln>
                  <a:noFill/>
                </a:ln>
                <a:solidFill>
                  <a:srgbClr val="272727"/>
                </a:solidFill>
                <a:effectLst/>
                <a:ea typeface="Times New Roman" pitchFamily="18" charset="0"/>
                <a:cs typeface="Arial" pitchFamily="34" charset="0"/>
              </a:rPr>
              <a:t>«Исключи лишнее»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sng" strike="noStrike" cap="none" normalizeH="0" baseline="0" dirty="0" smtClean="0">
              <a:ln>
                <a:noFill/>
              </a:ln>
              <a:solidFill>
                <a:srgbClr val="272727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sng" strike="noStrike" cap="none" normalizeH="0" baseline="0" dirty="0" smtClean="0">
                <a:ln>
                  <a:noFill/>
                </a:ln>
                <a:solidFill>
                  <a:srgbClr val="272727"/>
                </a:solidFill>
                <a:effectLst/>
                <a:ea typeface="Times New Roman" pitchFamily="18" charset="0"/>
                <a:cs typeface="Arial" pitchFamily="34" charset="0"/>
              </a:rPr>
              <a:t>Пример 1: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200" b="1" dirty="0" smtClean="0">
              <a:solidFill>
                <a:srgbClr val="272727"/>
              </a:solidFill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272727"/>
                </a:solidFill>
                <a:effectLst/>
                <a:ea typeface="Times New Roman" pitchFamily="18" charset="0"/>
                <a:cs typeface="Arial" pitchFamily="34" charset="0"/>
              </a:rPr>
              <a:t>В предложенном ряду вычеркни лишнюю пару имен: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2910" y="3643314"/>
            <a:ext cx="2952000" cy="7200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272727"/>
                </a:solidFill>
                <a:ea typeface="Times New Roman" pitchFamily="18" charset="0"/>
                <a:cs typeface="Arial" pitchFamily="34" charset="0"/>
              </a:rPr>
              <a:t>ИАКОВ И ИОАНН</a:t>
            </a:r>
            <a:endParaRPr lang="ru-RU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5477652" y="3571876"/>
            <a:ext cx="2952000" cy="7200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272727"/>
                </a:solidFill>
                <a:ea typeface="Times New Roman" pitchFamily="18" charset="0"/>
                <a:cs typeface="Arial" pitchFamily="34" charset="0"/>
              </a:rPr>
              <a:t>ПЕТР И АНДРЕЙ</a:t>
            </a:r>
            <a:endParaRPr lang="ru-RU" sz="2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643174" y="4643446"/>
            <a:ext cx="3672000" cy="7200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272727"/>
                </a:solidFill>
                <a:ea typeface="Times New Roman" pitchFamily="18" charset="0"/>
                <a:cs typeface="Arial" pitchFamily="34" charset="0"/>
              </a:rPr>
              <a:t>АКИЛА И ПРИСКИЛЛА</a:t>
            </a:r>
            <a:endParaRPr lang="ru-RU" sz="2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42910" y="5643578"/>
            <a:ext cx="2952000" cy="7200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272727"/>
                </a:solidFill>
                <a:ea typeface="Times New Roman" pitchFamily="18" charset="0"/>
                <a:cs typeface="Arial" pitchFamily="34" charset="0"/>
              </a:rPr>
              <a:t>ИСАВ И ИАКОВ</a:t>
            </a:r>
            <a:endParaRPr lang="ru-RU" sz="2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441090" y="5715016"/>
            <a:ext cx="3060000" cy="7200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272727"/>
                </a:solidFill>
                <a:ea typeface="Times New Roman" pitchFamily="18" charset="0"/>
                <a:cs typeface="Arial" pitchFamily="34" charset="0"/>
              </a:rPr>
              <a:t>ИСААК И ИЗМАИЛ</a:t>
            </a:r>
            <a:endParaRPr lang="ru-RU" sz="2800" b="1" dirty="0"/>
          </a:p>
        </p:txBody>
      </p:sp>
      <p:grpSp>
        <p:nvGrpSpPr>
          <p:cNvPr id="16" name="Группа 15"/>
          <p:cNvGrpSpPr/>
          <p:nvPr/>
        </p:nvGrpSpPr>
        <p:grpSpPr>
          <a:xfrm>
            <a:off x="3857620" y="4357694"/>
            <a:ext cx="1428760" cy="1500198"/>
            <a:chOff x="3857620" y="4357694"/>
            <a:chExt cx="1428760" cy="1500198"/>
          </a:xfrm>
        </p:grpSpPr>
        <p:cxnSp>
          <p:nvCxnSpPr>
            <p:cNvPr id="9" name="Прямая соединительная линия 8"/>
            <p:cNvCxnSpPr/>
            <p:nvPr/>
          </p:nvCxnSpPr>
          <p:spPr>
            <a:xfrm rot="16200000" flipH="1">
              <a:off x="3821901" y="4393413"/>
              <a:ext cx="1500198" cy="1428760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 rot="5400000" flipH="1" flipV="1">
              <a:off x="3929058" y="4357694"/>
              <a:ext cx="1357322" cy="1357322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642918"/>
            <a:ext cx="807249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u="sng" dirty="0" smtClean="0">
                <a:solidFill>
                  <a:srgbClr val="272727"/>
                </a:solidFill>
                <a:ea typeface="Times New Roman" pitchFamily="18" charset="0"/>
                <a:cs typeface="Arial" pitchFamily="34" charset="0"/>
              </a:rPr>
              <a:t>Пример 2:</a:t>
            </a:r>
            <a:r>
              <a:rPr lang="ru-RU" sz="3200" b="1" dirty="0" smtClean="0">
                <a:solidFill>
                  <a:srgbClr val="272727"/>
                </a:solidFill>
                <a:ea typeface="Times New Roman" pitchFamily="18" charset="0"/>
                <a:cs typeface="Arial" pitchFamily="34" charset="0"/>
              </a:rPr>
              <a:t> 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200" b="1" dirty="0" smtClean="0">
              <a:solidFill>
                <a:srgbClr val="272727"/>
              </a:solidFill>
              <a:ea typeface="Times New Roman" pitchFamily="18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272727"/>
                </a:solidFill>
                <a:ea typeface="Times New Roman" pitchFamily="18" charset="0"/>
                <a:cs typeface="Arial" pitchFamily="34" charset="0"/>
              </a:rPr>
              <a:t>В списке зачеркни лишнее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272727"/>
                </a:solidFill>
                <a:ea typeface="Times New Roman" pitchFamily="18" charset="0"/>
                <a:cs typeface="Arial" pitchFamily="34" charset="0"/>
              </a:rPr>
              <a:t>(3 кн. Царств; Служение пророка Илии):</a:t>
            </a:r>
            <a:endParaRPr lang="ru-RU" sz="3200" b="1" dirty="0" smtClean="0"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35819" y="3321843"/>
            <a:ext cx="2736000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272727"/>
                </a:solidFill>
                <a:ea typeface="Times New Roman" pitchFamily="18" charset="0"/>
                <a:cs typeface="Arial" pitchFamily="34" charset="0"/>
              </a:rPr>
              <a:t>МЯСО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107785" y="3321843"/>
            <a:ext cx="2736000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272727"/>
                </a:solidFill>
                <a:cs typeface="Arial" pitchFamily="34" charset="0"/>
              </a:rPr>
              <a:t>ХЛЕБ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107785" y="4750603"/>
            <a:ext cx="2736000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272727"/>
                </a:solidFill>
                <a:cs typeface="Arial" pitchFamily="34" charset="0"/>
              </a:rPr>
              <a:t>МАСЛО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035819" y="4750603"/>
            <a:ext cx="2736000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algn="ctr"/>
            <a:r>
              <a:rPr lang="ru-RU" sz="2800" b="1" dirty="0" smtClean="0">
                <a:solidFill>
                  <a:srgbClr val="272727"/>
                </a:solidFill>
                <a:ea typeface="Times New Roman" pitchFamily="18" charset="0"/>
                <a:cs typeface="Arial" pitchFamily="34" charset="0"/>
              </a:rPr>
              <a:t>ВОРОН</a:t>
            </a:r>
            <a:endParaRPr lang="ru-RU" dirty="0"/>
          </a:p>
        </p:txBody>
      </p:sp>
      <p:grpSp>
        <p:nvGrpSpPr>
          <p:cNvPr id="7" name="Группа 6"/>
          <p:cNvGrpSpPr/>
          <p:nvPr/>
        </p:nvGrpSpPr>
        <p:grpSpPr>
          <a:xfrm>
            <a:off x="5857884" y="4357694"/>
            <a:ext cx="1428760" cy="1500198"/>
            <a:chOff x="3857620" y="4357694"/>
            <a:chExt cx="1428760" cy="1500198"/>
          </a:xfrm>
        </p:grpSpPr>
        <p:cxnSp>
          <p:nvCxnSpPr>
            <p:cNvPr id="8" name="Прямая соединительная линия 7"/>
            <p:cNvCxnSpPr/>
            <p:nvPr/>
          </p:nvCxnSpPr>
          <p:spPr>
            <a:xfrm rot="16200000" flipH="1">
              <a:off x="3821901" y="4393413"/>
              <a:ext cx="1500198" cy="1428760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 rot="5400000" flipH="1" flipV="1">
              <a:off x="3929058" y="4357694"/>
              <a:ext cx="1357322" cy="1357322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1\Рабочий стол\Салтыковка 2015\Часы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484701"/>
            <a:ext cx="8715436" cy="2230183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571604" y="714356"/>
            <a:ext cx="59293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Зачеркни неправильные часы</a:t>
            </a:r>
            <a:endParaRPr lang="ru-RU" sz="3200" b="1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4286248" y="2071678"/>
            <a:ext cx="2928958" cy="3000396"/>
            <a:chOff x="3857620" y="4357694"/>
            <a:chExt cx="1428760" cy="1500198"/>
          </a:xfrm>
        </p:grpSpPr>
        <p:cxnSp>
          <p:nvCxnSpPr>
            <p:cNvPr id="5" name="Прямая соединительная линия 4"/>
            <p:cNvCxnSpPr/>
            <p:nvPr/>
          </p:nvCxnSpPr>
          <p:spPr>
            <a:xfrm rot="16200000" flipH="1">
              <a:off x="3821901" y="4393413"/>
              <a:ext cx="1500198" cy="1428760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Прямая соединительная линия 5"/>
            <p:cNvCxnSpPr/>
            <p:nvPr/>
          </p:nvCxnSpPr>
          <p:spPr>
            <a:xfrm rot="5400000" flipH="1" flipV="1">
              <a:off x="3929058" y="4357694"/>
              <a:ext cx="1357322" cy="1357322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357158" y="214290"/>
            <a:ext cx="8429684" cy="483209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2800" b="1" dirty="0" smtClean="0"/>
              <a:t>«Они, выслушав </a:t>
            </a:r>
            <a:r>
              <a:rPr lang="ru-RU" sz="2800" b="1" dirty="0" smtClean="0">
                <a:solidFill>
                  <a:srgbClr val="FF0000"/>
                </a:solidFill>
              </a:rPr>
              <a:t>Ирода</a:t>
            </a:r>
            <a:r>
              <a:rPr lang="ru-RU" sz="2800" b="1" dirty="0" smtClean="0"/>
              <a:t>, пошли. И се, звезда, которую видели они на </a:t>
            </a:r>
            <a:r>
              <a:rPr lang="ru-RU" sz="2800" b="1" dirty="0" smtClean="0">
                <a:solidFill>
                  <a:srgbClr val="FF0000"/>
                </a:solidFill>
              </a:rPr>
              <a:t>небе</a:t>
            </a:r>
            <a:r>
              <a:rPr lang="ru-RU" sz="2800" b="1" dirty="0" smtClean="0"/>
              <a:t>, шла перед ними, [как] наконец пришла и остановилась над </a:t>
            </a:r>
            <a:r>
              <a:rPr lang="ru-RU" sz="2800" b="1" dirty="0" smtClean="0">
                <a:solidFill>
                  <a:srgbClr val="FF0000"/>
                </a:solidFill>
              </a:rPr>
              <a:t>яслями</a:t>
            </a:r>
            <a:r>
              <a:rPr lang="ru-RU" sz="2800" b="1" dirty="0" smtClean="0"/>
              <a:t>, где был Младенец. </a:t>
            </a:r>
          </a:p>
          <a:p>
            <a:pPr algn="just"/>
            <a:r>
              <a:rPr lang="ru-RU" sz="2800" b="1" dirty="0" smtClean="0"/>
              <a:t>Увидев же звезду, они возрадовались радостью </a:t>
            </a:r>
            <a:r>
              <a:rPr lang="ru-RU" sz="2800" b="1" dirty="0" smtClean="0">
                <a:solidFill>
                  <a:srgbClr val="FF0000"/>
                </a:solidFill>
              </a:rPr>
              <a:t>……………</a:t>
            </a:r>
            <a:r>
              <a:rPr lang="ru-RU" sz="2800" b="1" dirty="0" smtClean="0"/>
              <a:t> великою, </a:t>
            </a:r>
          </a:p>
          <a:p>
            <a:pPr algn="just"/>
            <a:r>
              <a:rPr lang="ru-RU" sz="2800" b="1" dirty="0" smtClean="0"/>
              <a:t>И, войдя </a:t>
            </a:r>
            <a:r>
              <a:rPr lang="ru-RU" sz="2800" b="1" dirty="0" smtClean="0">
                <a:solidFill>
                  <a:srgbClr val="FF0000"/>
                </a:solidFill>
              </a:rPr>
              <a:t>…………,</a:t>
            </a:r>
            <a:r>
              <a:rPr lang="ru-RU" sz="2800" b="1" dirty="0" smtClean="0"/>
              <a:t> увидели Младенца с Мариею, </a:t>
            </a:r>
            <a:r>
              <a:rPr lang="ru-RU" sz="2800" b="1" dirty="0" smtClean="0">
                <a:solidFill>
                  <a:srgbClr val="FF0000"/>
                </a:solidFill>
              </a:rPr>
              <a:t>……………….</a:t>
            </a:r>
            <a:r>
              <a:rPr lang="ru-RU" sz="2800" b="1" dirty="0" smtClean="0"/>
              <a:t> и, пав, поклонились Ему; и, открыв </a:t>
            </a:r>
            <a:r>
              <a:rPr lang="ru-RU" sz="2800" b="1" dirty="0" smtClean="0">
                <a:solidFill>
                  <a:srgbClr val="FF0000"/>
                </a:solidFill>
              </a:rPr>
              <a:t>дары</a:t>
            </a:r>
            <a:r>
              <a:rPr lang="ru-RU" sz="2800" b="1" dirty="0" smtClean="0"/>
              <a:t> свои, принесли Ему </a:t>
            </a:r>
            <a:r>
              <a:rPr lang="ru-RU" sz="2800" b="1" dirty="0" smtClean="0">
                <a:solidFill>
                  <a:srgbClr val="FF0000"/>
                </a:solidFill>
              </a:rPr>
              <a:t>……….:</a:t>
            </a:r>
            <a:r>
              <a:rPr lang="ru-RU" sz="2800" b="1" dirty="0" smtClean="0"/>
              <a:t> золото, ладан и смирну. </a:t>
            </a:r>
          </a:p>
          <a:p>
            <a:pPr algn="just"/>
            <a:r>
              <a:rPr lang="ru-RU" sz="2800" b="1" dirty="0" smtClean="0"/>
              <a:t>И, получив </a:t>
            </a:r>
            <a:r>
              <a:rPr lang="ru-RU" sz="2800" b="1" dirty="0" smtClean="0">
                <a:solidFill>
                  <a:srgbClr val="FF0000"/>
                </a:solidFill>
              </a:rPr>
              <a:t>……………</a:t>
            </a:r>
            <a:r>
              <a:rPr lang="ru-RU" sz="2800" b="1" dirty="0" smtClean="0"/>
              <a:t> откровение не возвращаться </a:t>
            </a:r>
            <a:r>
              <a:rPr lang="ru-RU" sz="2800" b="1" dirty="0" smtClean="0">
                <a:solidFill>
                  <a:srgbClr val="FF0000"/>
                </a:solidFill>
              </a:rPr>
              <a:t>………….,</a:t>
            </a:r>
            <a:r>
              <a:rPr lang="ru-RU" sz="2800" b="1" dirty="0" smtClean="0"/>
              <a:t> </a:t>
            </a:r>
            <a:r>
              <a:rPr lang="ru-RU" sz="2800" b="1" dirty="0" smtClean="0">
                <a:solidFill>
                  <a:srgbClr val="FF0000"/>
                </a:solidFill>
              </a:rPr>
              <a:t>тем же</a:t>
            </a:r>
            <a:r>
              <a:rPr lang="ru-RU" sz="2800" b="1" dirty="0" smtClean="0"/>
              <a:t> путем отошли в страну свою».</a:t>
            </a:r>
            <a:endParaRPr lang="ru-RU" sz="2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28596" y="5286388"/>
            <a:ext cx="82868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Изменено  фрагментов: 5</a:t>
            </a:r>
          </a:p>
          <a:p>
            <a:r>
              <a:rPr lang="ru-RU" sz="3200" b="1" dirty="0" smtClean="0"/>
              <a:t>Пропущено фрагментов: 6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1\Рабочий стол\Салтыковка 2015\картинки\Noy.jpg"/>
          <p:cNvPicPr>
            <a:picLocks noChangeAspect="1" noChangeArrowheads="1"/>
          </p:cNvPicPr>
          <p:nvPr/>
        </p:nvPicPr>
        <p:blipFill>
          <a:blip r:embed="rId2" cstate="print">
            <a:lum bright="-10000" contrast="10000"/>
          </a:blip>
          <a:srcRect/>
          <a:stretch>
            <a:fillRect/>
          </a:stretch>
        </p:blipFill>
        <p:spPr bwMode="auto">
          <a:xfrm>
            <a:off x="1928794" y="140659"/>
            <a:ext cx="5429256" cy="657448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3" name="Прямоугольник 2"/>
          <p:cNvSpPr/>
          <p:nvPr/>
        </p:nvSpPr>
        <p:spPr>
          <a:xfrm>
            <a:off x="357158" y="357166"/>
            <a:ext cx="4110612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272727"/>
                </a:solidFill>
                <a:latin typeface="Calibri" pitchFamily="34" charset="0"/>
                <a:ea typeface="Times New Roman" pitchFamily="18" charset="0"/>
                <a:cs typeface="Arial" pitchFamily="34" charset="0"/>
              </a:rPr>
              <a:t>«Строительство ковчега»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142876" y="931778"/>
            <a:ext cx="8858280" cy="4955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272727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Ответь на вопросы к картине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272727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«Строительство ковчега»</a:t>
            </a:r>
          </a:p>
          <a:p>
            <a:pPr marL="514350" marR="0" lvl="0" indent="-5143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272727"/>
              </a:solidFill>
              <a:effectLst/>
              <a:latin typeface="Calibri" pitchFamily="34" charset="0"/>
              <a:ea typeface="Times New Roman" pitchFamily="18" charset="0"/>
              <a:cs typeface="Arial" pitchFamily="34" charset="0"/>
            </a:endParaRPr>
          </a:p>
          <a:p>
            <a:pPr marL="514350" marR="0" lvl="0" indent="-5143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272727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Сколько на картине человек?</a:t>
            </a:r>
          </a:p>
          <a:p>
            <a:pPr marL="514350" marR="0" lvl="0" indent="-5143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272727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Сколько на картине мужчин и сколько женщин?</a:t>
            </a:r>
          </a:p>
          <a:p>
            <a:pPr marL="514350" marR="0" lvl="0" indent="-5143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272727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Что держит в руках женщина? </a:t>
            </a:r>
          </a:p>
          <a:p>
            <a:pPr marL="514350" marR="0" lvl="0" indent="-5143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272727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Что можно видеть за недостроенным ковчегом? </a:t>
            </a:r>
          </a:p>
          <a:p>
            <a:pPr marL="514350" marR="0" lvl="0" indent="-5143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272727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Кто из строителей одет в красные одежды? </a:t>
            </a:r>
          </a:p>
          <a:p>
            <a:pPr marL="514350" marR="0" lvl="0" indent="-5143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272727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Что находится в руках Ноя?</a:t>
            </a:r>
          </a:p>
          <a:p>
            <a:pPr marL="514350" marR="0" lvl="0" indent="-5143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272727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Какие инструменты находятся в руках строителей? </a:t>
            </a:r>
          </a:p>
          <a:p>
            <a:pPr marL="514350" marR="0" lvl="0" indent="-5143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272727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Куда направлен взгляд Ноя?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1\Рабочий стол\Салтыковка 2015\пластилин\Untitled-Scanned-02.jpg"/>
          <p:cNvPicPr>
            <a:picLocks noChangeAspect="1" noChangeArrowheads="1"/>
          </p:cNvPicPr>
          <p:nvPr/>
        </p:nvPicPr>
        <p:blipFill>
          <a:blip r:embed="rId2" cstate="print">
            <a:lum contrast="10000"/>
          </a:blip>
          <a:srcRect/>
          <a:stretch>
            <a:fillRect/>
          </a:stretch>
        </p:blipFill>
        <p:spPr bwMode="auto">
          <a:xfrm>
            <a:off x="1857356" y="264959"/>
            <a:ext cx="5143536" cy="62358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4" name="Прямоугольник 3"/>
          <p:cNvSpPr/>
          <p:nvPr/>
        </p:nvSpPr>
        <p:spPr>
          <a:xfrm>
            <a:off x="269383" y="548326"/>
            <a:ext cx="4286173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272727"/>
                </a:solidFill>
                <a:latin typeface="Calibri" pitchFamily="34" charset="0"/>
                <a:ea typeface="Times New Roman" pitchFamily="18" charset="0"/>
                <a:cs typeface="Arial" pitchFamily="34" charset="0"/>
              </a:rPr>
              <a:t>«Притча о блудном сыне»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285752" y="931779"/>
            <a:ext cx="8572528" cy="4955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272727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Ответь на вопросы к картине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3200" b="1" i="0" strike="noStrike" cap="none" normalizeH="0" baseline="0" dirty="0" smtClean="0">
                <a:ln>
                  <a:noFill/>
                </a:ln>
                <a:solidFill>
                  <a:srgbClr val="272727"/>
                </a:solidFill>
                <a:effectLst/>
                <a:ea typeface="Times New Roman" pitchFamily="18" charset="0"/>
                <a:cs typeface="Arial" pitchFamily="34" charset="0"/>
              </a:rPr>
              <a:t>«</a:t>
            </a:r>
            <a:r>
              <a:rPr lang="ru-RU" sz="3200" b="1" dirty="0" smtClean="0"/>
              <a:t>Младший сын уходит из дома»</a:t>
            </a:r>
            <a:endParaRPr kumimoji="0" lang="ru-RU" sz="2800" b="1" i="0" strike="noStrike" cap="none" normalizeH="0" baseline="0" dirty="0" smtClean="0">
              <a:ln>
                <a:noFill/>
              </a:ln>
              <a:solidFill>
                <a:srgbClr val="272727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514350" indent="-514350" algn="just">
              <a:buFont typeface="+mj-lt"/>
              <a:buAutoNum type="arabicPeriod"/>
            </a:pPr>
            <a:endParaRPr lang="ru-RU" sz="2800" b="1" dirty="0" smtClean="0"/>
          </a:p>
          <a:p>
            <a:pPr marL="514350" indent="-514350" algn="just">
              <a:buFont typeface="+mj-lt"/>
              <a:buAutoNum type="arabicPeriod"/>
            </a:pPr>
            <a:r>
              <a:rPr lang="ru-RU" sz="2800" b="1" dirty="0" smtClean="0"/>
              <a:t>Сколько человек стоит на крыльце дома?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2800" b="1" dirty="0" smtClean="0"/>
              <a:t>Что делают отец и мать?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2800" b="1" dirty="0" smtClean="0"/>
              <a:t>Что выражает лицо старшего сына?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2800" b="1" dirty="0" smtClean="0"/>
              <a:t>Какие животные изображены на картине?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2800" b="1" dirty="0" smtClean="0"/>
              <a:t>Сколько человек, кроме домашних присутствуют в сюжете?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2800" b="1" dirty="0" smtClean="0"/>
              <a:t>Кем они по твоему являются по отношению к младшему сыну?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C:\Documents and Settings\1\Рабочий стол\Салтыковка 2015\кенгуру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24131" y="536597"/>
            <a:ext cx="6605587" cy="5964237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85720" y="976954"/>
            <a:ext cx="464347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Определи тень </a:t>
            </a:r>
          </a:p>
          <a:p>
            <a:r>
              <a:rPr lang="ru-RU" sz="2800" b="1" dirty="0" smtClean="0"/>
              <a:t>                    от кенгуру</a:t>
            </a:r>
            <a:endParaRPr lang="ru-RU" sz="2800" b="1" dirty="0"/>
          </a:p>
        </p:txBody>
      </p:sp>
      <p:sp>
        <p:nvSpPr>
          <p:cNvPr id="4" name="Овал 3"/>
          <p:cNvSpPr/>
          <p:nvPr/>
        </p:nvSpPr>
        <p:spPr>
          <a:xfrm rot="1890204">
            <a:off x="5062912" y="3408160"/>
            <a:ext cx="1791265" cy="3527569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1\Рабочий стол\Салтыковка 2015\картинки\отличия.jpg"/>
          <p:cNvPicPr>
            <a:picLocks noChangeAspect="1" noChangeArrowheads="1"/>
          </p:cNvPicPr>
          <p:nvPr/>
        </p:nvPicPr>
        <p:blipFill>
          <a:blip r:embed="rId2" cstate="print"/>
          <a:srcRect l="8513" t="12352" r="9247" b="5621"/>
          <a:stretch>
            <a:fillRect/>
          </a:stretch>
        </p:blipFill>
        <p:spPr bwMode="auto">
          <a:xfrm>
            <a:off x="71406" y="428604"/>
            <a:ext cx="8936848" cy="6272979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857488" y="357166"/>
            <a:ext cx="3429024" cy="58477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b="1" dirty="0" smtClean="0"/>
              <a:t>Найди 5 отличий:</a:t>
            </a:r>
            <a:endParaRPr lang="ru-RU" sz="3200" b="1" dirty="0"/>
          </a:p>
        </p:txBody>
      </p:sp>
      <p:sp>
        <p:nvSpPr>
          <p:cNvPr id="4" name="Овал 3"/>
          <p:cNvSpPr/>
          <p:nvPr/>
        </p:nvSpPr>
        <p:spPr>
          <a:xfrm flipH="1">
            <a:off x="2143108" y="5072074"/>
            <a:ext cx="571504" cy="71438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 flipH="1">
            <a:off x="571472" y="2786058"/>
            <a:ext cx="571504" cy="71438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 flipH="1">
            <a:off x="1285852" y="1643050"/>
            <a:ext cx="571504" cy="71438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 flipH="1">
            <a:off x="3071802" y="2000240"/>
            <a:ext cx="571504" cy="71438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 flipH="1">
            <a:off x="1285852" y="4071942"/>
            <a:ext cx="571504" cy="71438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4" grpId="0" animBg="1"/>
      <p:bldP spid="17" grpId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1\Рабочий стол\Салтыковка 2015\яблоки разрез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098" y="312758"/>
            <a:ext cx="8487805" cy="61166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1\Рабочий стол\Салтыковка 2015\пастырь 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1500174"/>
            <a:ext cx="4261467" cy="5220000"/>
          </a:xfrm>
          <a:prstGeom prst="rect">
            <a:avLst/>
          </a:prstGeom>
          <a:noFill/>
        </p:spPr>
      </p:pic>
      <p:pic>
        <p:nvPicPr>
          <p:cNvPr id="7171" name="Picture 3" descr="C:\Documents and Settings\1\Рабочий стол\Салтыковка 2015\пастырь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896" y="1500174"/>
            <a:ext cx="4261228" cy="5220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142976" y="476888"/>
            <a:ext cx="7143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Сравни картинки и найди пять отличий</a:t>
            </a:r>
            <a:endParaRPr lang="ru-RU" sz="2800" b="1" dirty="0"/>
          </a:p>
        </p:txBody>
      </p:sp>
      <p:sp>
        <p:nvSpPr>
          <p:cNvPr id="5" name="Овал 4"/>
          <p:cNvSpPr/>
          <p:nvPr/>
        </p:nvSpPr>
        <p:spPr>
          <a:xfrm flipH="1">
            <a:off x="3714744" y="2857496"/>
            <a:ext cx="571504" cy="71438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 flipH="1">
            <a:off x="3000364" y="3714752"/>
            <a:ext cx="571504" cy="71438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 flipH="1">
            <a:off x="2786050" y="2643182"/>
            <a:ext cx="571504" cy="71438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 flipH="1">
            <a:off x="2000232" y="2928934"/>
            <a:ext cx="571504" cy="71438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 flipH="1">
            <a:off x="857224" y="3357562"/>
            <a:ext cx="642942" cy="71438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857224" y="714356"/>
            <a:ext cx="750095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272727"/>
                </a:solidFill>
                <a:effectLst/>
                <a:ea typeface="Times New Roman" pitchFamily="18" charset="0"/>
                <a:cs typeface="Arial" pitchFamily="34" charset="0"/>
              </a:rPr>
              <a:t>«Библейские числа».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7158" y="1643050"/>
            <a:ext cx="121444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sz="4400" b="1" dirty="0" smtClean="0"/>
              <a:t>40</a:t>
            </a:r>
          </a:p>
          <a:p>
            <a:pPr>
              <a:spcAft>
                <a:spcPts val="600"/>
              </a:spcAft>
            </a:pPr>
            <a:r>
              <a:rPr lang="ru-RU" sz="4400" b="1" dirty="0" smtClean="0"/>
              <a:t>2</a:t>
            </a:r>
          </a:p>
          <a:p>
            <a:pPr>
              <a:spcAft>
                <a:spcPts val="600"/>
              </a:spcAft>
            </a:pPr>
            <a:r>
              <a:rPr lang="ru-RU" sz="4400" b="1" dirty="0" smtClean="0"/>
              <a:t>12</a:t>
            </a:r>
          </a:p>
          <a:p>
            <a:pPr>
              <a:spcAft>
                <a:spcPts val="600"/>
              </a:spcAft>
            </a:pPr>
            <a:r>
              <a:rPr lang="ru-RU" sz="4400" b="1" dirty="0" smtClean="0"/>
              <a:t>5</a:t>
            </a:r>
          </a:p>
          <a:p>
            <a:pPr>
              <a:spcAft>
                <a:spcPts val="600"/>
              </a:spcAft>
            </a:pPr>
            <a:r>
              <a:rPr lang="ru-RU" sz="4400" b="1" dirty="0" smtClean="0"/>
              <a:t>175</a:t>
            </a:r>
            <a:endParaRPr lang="ru-RU" sz="4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85852" y="1641953"/>
            <a:ext cx="7429520" cy="38587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lnSpc>
                <a:spcPts val="5300"/>
              </a:lnSpc>
              <a:spcBef>
                <a:spcPct val="0"/>
              </a:spcBef>
              <a:spcAft>
                <a:spcPts val="600"/>
              </a:spcAft>
            </a:pPr>
            <a:r>
              <a:rPr lang="ru-RU" sz="3200" b="1" dirty="0" smtClean="0">
                <a:solidFill>
                  <a:srgbClr val="272727"/>
                </a:solidFill>
                <a:ea typeface="Times New Roman" pitchFamily="18" charset="0"/>
                <a:cs typeface="Arial" pitchFamily="34" charset="0"/>
              </a:rPr>
              <a:t> - лет странствования Израиля в пустыне</a:t>
            </a:r>
          </a:p>
          <a:p>
            <a:pPr lvl="0" eaLnBrk="0" fontAlgn="base" hangingPunct="0">
              <a:lnSpc>
                <a:spcPts val="5300"/>
              </a:lnSpc>
              <a:spcBef>
                <a:spcPct val="0"/>
              </a:spcBef>
              <a:spcAft>
                <a:spcPts val="600"/>
              </a:spcAft>
            </a:pPr>
            <a:r>
              <a:rPr lang="ru-RU" sz="3200" b="1" dirty="0" smtClean="0">
                <a:solidFill>
                  <a:srgbClr val="272727"/>
                </a:solidFill>
                <a:ea typeface="Times New Roman" pitchFamily="18" charset="0"/>
                <a:cs typeface="Arial" pitchFamily="34" charset="0"/>
              </a:rPr>
              <a:t> - рыбки у доброго мальчика</a:t>
            </a:r>
          </a:p>
          <a:p>
            <a:pPr lvl="0" eaLnBrk="0" fontAlgn="base" hangingPunct="0">
              <a:lnSpc>
                <a:spcPts val="5300"/>
              </a:lnSpc>
              <a:spcBef>
                <a:spcPct val="0"/>
              </a:spcBef>
              <a:spcAft>
                <a:spcPts val="600"/>
              </a:spcAft>
            </a:pPr>
            <a:r>
              <a:rPr lang="ru-RU" sz="3200" b="1" dirty="0" smtClean="0">
                <a:solidFill>
                  <a:srgbClr val="272727"/>
                </a:solidFill>
                <a:ea typeface="Times New Roman" pitchFamily="18" charset="0"/>
                <a:cs typeface="Arial" pitchFamily="34" charset="0"/>
              </a:rPr>
              <a:t> - Апостолов Христа</a:t>
            </a:r>
          </a:p>
          <a:p>
            <a:pPr lvl="0" eaLnBrk="0" fontAlgn="base" hangingPunct="0">
              <a:lnSpc>
                <a:spcPts val="5300"/>
              </a:lnSpc>
              <a:spcBef>
                <a:spcPct val="0"/>
              </a:spcBef>
              <a:spcAft>
                <a:spcPts val="600"/>
              </a:spcAft>
            </a:pPr>
            <a:r>
              <a:rPr lang="ru-RU" sz="3200" b="1" dirty="0" smtClean="0">
                <a:solidFill>
                  <a:srgbClr val="272727"/>
                </a:solidFill>
                <a:ea typeface="Times New Roman" pitchFamily="18" charset="0"/>
                <a:cs typeface="Arial" pitchFamily="34" charset="0"/>
              </a:rPr>
              <a:t> - мудрых дев, взявших масло</a:t>
            </a:r>
          </a:p>
          <a:p>
            <a:pPr lvl="0" eaLnBrk="0" fontAlgn="base" hangingPunct="0">
              <a:lnSpc>
                <a:spcPts val="5300"/>
              </a:lnSpc>
              <a:spcBef>
                <a:spcPct val="0"/>
              </a:spcBef>
              <a:spcAft>
                <a:spcPts val="600"/>
              </a:spcAft>
            </a:pPr>
            <a:r>
              <a:rPr lang="ru-RU" sz="3200" b="1" dirty="0" smtClean="0">
                <a:solidFill>
                  <a:srgbClr val="272727"/>
                </a:solidFill>
                <a:ea typeface="Times New Roman" pitchFamily="18" charset="0"/>
                <a:cs typeface="Arial" pitchFamily="34" charset="0"/>
              </a:rPr>
              <a:t> - лет жизни Авраама.</a:t>
            </a:r>
            <a:endParaRPr lang="ru-RU" sz="4800" b="1" dirty="0" smtClean="0">
              <a:solidFill>
                <a:prstClr val="black"/>
              </a:solidFill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4" presetClass="exit" presetSubtype="0" decel="10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2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1071538" y="500042"/>
            <a:ext cx="707233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494949"/>
                </a:solidFill>
                <a:effectLst/>
                <a:ea typeface="Calibri" pitchFamily="34" charset="0"/>
                <a:cs typeface="Arial" pitchFamily="34" charset="0"/>
              </a:rPr>
              <a:t>«Смысловые пары»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85852" y="1571612"/>
            <a:ext cx="3000380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eaLnBrk="0" fontAlgn="base" hangingPunct="0">
              <a:spcBef>
                <a:spcPct val="0"/>
              </a:spcBef>
              <a:spcAft>
                <a:spcPts val="600"/>
              </a:spcAft>
            </a:pPr>
            <a:r>
              <a:rPr lang="ru-RU" sz="3600" b="1" dirty="0" smtClean="0">
                <a:solidFill>
                  <a:srgbClr val="494949"/>
                </a:solidFill>
                <a:ea typeface="Calibri" pitchFamily="34" charset="0"/>
                <a:cs typeface="Arial" pitchFamily="34" charset="0"/>
              </a:rPr>
              <a:t>свеча — </a:t>
            </a:r>
            <a:endParaRPr lang="ru-RU" sz="3600" b="1" dirty="0" smtClean="0">
              <a:solidFill>
                <a:prstClr val="black"/>
              </a:solidFill>
              <a:cs typeface="Arial" pitchFamily="34" charset="0"/>
            </a:endParaRPr>
          </a:p>
          <a:p>
            <a:pPr lvl="0" algn="r" eaLnBrk="0" fontAlgn="base" hangingPunct="0">
              <a:spcBef>
                <a:spcPct val="0"/>
              </a:spcBef>
              <a:spcAft>
                <a:spcPts val="600"/>
              </a:spcAft>
            </a:pPr>
            <a:r>
              <a:rPr lang="ru-RU" sz="3600" b="1" dirty="0" smtClean="0">
                <a:solidFill>
                  <a:srgbClr val="494949"/>
                </a:solidFill>
                <a:ea typeface="Calibri" pitchFamily="34" charset="0"/>
                <a:cs typeface="Arial" pitchFamily="34" charset="0"/>
              </a:rPr>
              <a:t>драхма — </a:t>
            </a:r>
            <a:endParaRPr lang="ru-RU" sz="3600" b="1" dirty="0" smtClean="0">
              <a:solidFill>
                <a:prstClr val="black"/>
              </a:solidFill>
              <a:cs typeface="Arial" pitchFamily="34" charset="0"/>
            </a:endParaRPr>
          </a:p>
          <a:p>
            <a:pPr lvl="0" algn="r" eaLnBrk="0" fontAlgn="base" hangingPunct="0">
              <a:spcBef>
                <a:spcPct val="0"/>
              </a:spcBef>
              <a:spcAft>
                <a:spcPts val="600"/>
              </a:spcAft>
            </a:pPr>
            <a:r>
              <a:rPr lang="ru-RU" sz="3600" b="1" dirty="0" smtClean="0">
                <a:solidFill>
                  <a:srgbClr val="494949"/>
                </a:solidFill>
                <a:ea typeface="Calibri" pitchFamily="34" charset="0"/>
                <a:cs typeface="Arial" pitchFamily="34" charset="0"/>
              </a:rPr>
              <a:t>рыба — </a:t>
            </a:r>
            <a:endParaRPr lang="ru-RU" sz="3600" b="1" dirty="0" smtClean="0">
              <a:solidFill>
                <a:prstClr val="black"/>
              </a:solidFill>
              <a:cs typeface="Arial" pitchFamily="34" charset="0"/>
            </a:endParaRPr>
          </a:p>
          <a:p>
            <a:pPr lvl="0" algn="r" eaLnBrk="0" fontAlgn="base" hangingPunct="0">
              <a:spcBef>
                <a:spcPct val="0"/>
              </a:spcBef>
              <a:spcAft>
                <a:spcPts val="600"/>
              </a:spcAft>
            </a:pPr>
            <a:r>
              <a:rPr lang="ru-RU" sz="3600" b="1" dirty="0" smtClean="0">
                <a:solidFill>
                  <a:srgbClr val="494949"/>
                </a:solidFill>
                <a:ea typeface="Calibri" pitchFamily="34" charset="0"/>
                <a:cs typeface="Arial" pitchFamily="34" charset="0"/>
              </a:rPr>
              <a:t>ковчег — </a:t>
            </a:r>
            <a:endParaRPr lang="ru-RU" sz="3600" b="1" dirty="0" smtClean="0">
              <a:solidFill>
                <a:prstClr val="black"/>
              </a:solidFill>
              <a:cs typeface="Arial" pitchFamily="34" charset="0"/>
            </a:endParaRPr>
          </a:p>
          <a:p>
            <a:pPr lvl="0" algn="r" eaLnBrk="0" fontAlgn="base" hangingPunct="0">
              <a:spcBef>
                <a:spcPct val="0"/>
              </a:spcBef>
              <a:spcAft>
                <a:spcPts val="600"/>
              </a:spcAft>
            </a:pPr>
            <a:r>
              <a:rPr lang="ru-RU" sz="3600" b="1" dirty="0" smtClean="0">
                <a:solidFill>
                  <a:srgbClr val="494949"/>
                </a:solidFill>
                <a:ea typeface="Calibri" pitchFamily="34" charset="0"/>
                <a:cs typeface="Arial" pitchFamily="34" charset="0"/>
              </a:rPr>
              <a:t>пастырь — </a:t>
            </a:r>
            <a:endParaRPr lang="ru-RU" sz="3600" b="1" dirty="0" smtClean="0">
              <a:solidFill>
                <a:prstClr val="black"/>
              </a:solidFill>
              <a:cs typeface="Arial" pitchFamily="34" charset="0"/>
            </a:endParaRPr>
          </a:p>
          <a:p>
            <a:pPr lvl="0" algn="r" eaLnBrk="0" fontAlgn="base" hangingPunct="0">
              <a:spcBef>
                <a:spcPct val="0"/>
              </a:spcBef>
              <a:spcAft>
                <a:spcPts val="600"/>
              </a:spcAft>
            </a:pPr>
            <a:r>
              <a:rPr lang="ru-RU" sz="3600" b="1" dirty="0" smtClean="0">
                <a:solidFill>
                  <a:srgbClr val="494949"/>
                </a:solidFill>
                <a:ea typeface="Calibri" pitchFamily="34" charset="0"/>
                <a:cs typeface="Arial" pitchFamily="34" charset="0"/>
              </a:rPr>
              <a:t>меч — </a:t>
            </a:r>
            <a:endParaRPr lang="ru-RU" sz="3600" b="1" dirty="0" smtClean="0">
              <a:solidFill>
                <a:prstClr val="black"/>
              </a:solidFill>
              <a:cs typeface="Arial" pitchFamily="34" charset="0"/>
            </a:endParaRPr>
          </a:p>
          <a:p>
            <a:pPr lvl="0" algn="r" eaLnBrk="0" fontAlgn="base" hangingPunct="0">
              <a:spcBef>
                <a:spcPct val="0"/>
              </a:spcBef>
              <a:spcAft>
                <a:spcPts val="600"/>
              </a:spcAft>
            </a:pPr>
            <a:r>
              <a:rPr lang="ru-RU" sz="3600" b="1" dirty="0" smtClean="0">
                <a:solidFill>
                  <a:srgbClr val="494949"/>
                </a:solidFill>
                <a:ea typeface="Calibri" pitchFamily="34" charset="0"/>
                <a:cs typeface="Arial" pitchFamily="34" charset="0"/>
              </a:rPr>
              <a:t>священник — </a:t>
            </a:r>
            <a:endParaRPr lang="ru-RU" sz="5400" b="1" dirty="0" smtClean="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714860" y="1571612"/>
            <a:ext cx="3357586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ts val="600"/>
              </a:spcAft>
            </a:pPr>
            <a:r>
              <a:rPr lang="ru-RU" sz="3600" b="1" dirty="0" smtClean="0">
                <a:solidFill>
                  <a:srgbClr val="494949"/>
                </a:solidFill>
                <a:ea typeface="Calibri" pitchFamily="34" charset="0"/>
                <a:cs typeface="Arial" pitchFamily="34" charset="0"/>
              </a:rPr>
              <a:t>— сосуд</a:t>
            </a:r>
            <a:endParaRPr lang="ru-RU" sz="3600" b="1" dirty="0" smtClean="0">
              <a:solidFill>
                <a:prstClr val="black"/>
              </a:solidFill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ts val="600"/>
              </a:spcAft>
            </a:pPr>
            <a:r>
              <a:rPr lang="ru-RU" sz="3600" b="1" dirty="0" smtClean="0">
                <a:solidFill>
                  <a:srgbClr val="494949"/>
                </a:solidFill>
                <a:ea typeface="Calibri" pitchFamily="34" charset="0"/>
                <a:cs typeface="Arial" pitchFamily="34" charset="0"/>
              </a:rPr>
              <a:t>— веник</a:t>
            </a:r>
            <a:endParaRPr lang="ru-RU" sz="3600" b="1" dirty="0" smtClean="0">
              <a:solidFill>
                <a:prstClr val="black"/>
              </a:solidFill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ts val="600"/>
              </a:spcAft>
            </a:pPr>
            <a:r>
              <a:rPr lang="ru-RU" sz="3600" b="1" dirty="0" smtClean="0">
                <a:solidFill>
                  <a:srgbClr val="494949"/>
                </a:solidFill>
                <a:ea typeface="Calibri" pitchFamily="34" charset="0"/>
                <a:cs typeface="Arial" pitchFamily="34" charset="0"/>
              </a:rPr>
              <a:t>— хлеб</a:t>
            </a:r>
            <a:endParaRPr lang="ru-RU" sz="3600" b="1" dirty="0" smtClean="0">
              <a:solidFill>
                <a:prstClr val="black"/>
              </a:solidFill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ts val="600"/>
              </a:spcAft>
            </a:pPr>
            <a:r>
              <a:rPr lang="ru-RU" sz="3600" b="1" dirty="0" smtClean="0">
                <a:solidFill>
                  <a:srgbClr val="494949"/>
                </a:solidFill>
                <a:ea typeface="Calibri" pitchFamily="34" charset="0"/>
                <a:cs typeface="Arial" pitchFamily="34" charset="0"/>
              </a:rPr>
              <a:t>— скрижали</a:t>
            </a:r>
            <a:endParaRPr lang="ru-RU" sz="3600" b="1" dirty="0" smtClean="0">
              <a:solidFill>
                <a:prstClr val="black"/>
              </a:solidFill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ts val="600"/>
              </a:spcAft>
            </a:pPr>
            <a:r>
              <a:rPr lang="ru-RU" sz="3600" b="1" dirty="0" smtClean="0">
                <a:solidFill>
                  <a:srgbClr val="494949"/>
                </a:solidFill>
                <a:ea typeface="Calibri" pitchFamily="34" charset="0"/>
                <a:cs typeface="Arial" pitchFamily="34" charset="0"/>
              </a:rPr>
              <a:t>— посох</a:t>
            </a:r>
            <a:endParaRPr lang="ru-RU" sz="3600" b="1" dirty="0" smtClean="0">
              <a:solidFill>
                <a:prstClr val="black"/>
              </a:solidFill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ts val="600"/>
              </a:spcAft>
            </a:pPr>
            <a:r>
              <a:rPr lang="ru-RU" sz="3600" b="1" dirty="0" smtClean="0">
                <a:solidFill>
                  <a:srgbClr val="494949"/>
                </a:solidFill>
                <a:ea typeface="Calibri" pitchFamily="34" charset="0"/>
                <a:cs typeface="Arial" pitchFamily="34" charset="0"/>
              </a:rPr>
              <a:t>— сад</a:t>
            </a:r>
            <a:endParaRPr lang="ru-RU" sz="3600" b="1" dirty="0" smtClean="0">
              <a:solidFill>
                <a:prstClr val="black"/>
              </a:solidFill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ts val="600"/>
              </a:spcAft>
            </a:pPr>
            <a:r>
              <a:rPr lang="ru-RU" sz="3600" b="1" dirty="0" smtClean="0">
                <a:solidFill>
                  <a:srgbClr val="494949"/>
                </a:solidFill>
                <a:ea typeface="Calibri" pitchFamily="34" charset="0"/>
                <a:cs typeface="Arial" pitchFamily="34" charset="0"/>
              </a:rPr>
              <a:t>— кидар</a:t>
            </a:r>
            <a:endParaRPr lang="ru-RU" sz="5400" b="1" dirty="0" smtClean="0">
              <a:solidFill>
                <a:prstClr val="black"/>
              </a:solidFill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xit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1071538" y="500042"/>
            <a:ext cx="707233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3600" b="1" dirty="0" smtClean="0"/>
              <a:t>«Какой, какая, какое?»</a:t>
            </a:r>
            <a:r>
              <a:rPr lang="ru-RU" sz="3600" dirty="0" smtClean="0"/>
              <a:t> </a:t>
            </a:r>
            <a:endParaRPr lang="ru-RU" sz="36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285852" y="1571612"/>
            <a:ext cx="300038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eaLnBrk="0" fontAlgn="base" hangingPunct="0">
              <a:spcBef>
                <a:spcPct val="0"/>
              </a:spcBef>
              <a:spcAft>
                <a:spcPts val="600"/>
              </a:spcAft>
            </a:pPr>
            <a:r>
              <a:rPr lang="ru-RU" sz="3600" b="1" dirty="0" smtClean="0">
                <a:solidFill>
                  <a:srgbClr val="494949"/>
                </a:solidFill>
                <a:ea typeface="Calibri" pitchFamily="34" charset="0"/>
                <a:cs typeface="Arial" pitchFamily="34" charset="0"/>
              </a:rPr>
              <a:t>светильник — </a:t>
            </a:r>
            <a:endParaRPr lang="ru-RU" sz="3600" b="1" dirty="0" smtClean="0">
              <a:solidFill>
                <a:prstClr val="black"/>
              </a:solidFill>
              <a:cs typeface="Arial" pitchFamily="34" charset="0"/>
            </a:endParaRPr>
          </a:p>
          <a:p>
            <a:pPr lvl="0" algn="r" eaLnBrk="0" fontAlgn="base" hangingPunct="0">
              <a:spcBef>
                <a:spcPct val="0"/>
              </a:spcBef>
              <a:spcAft>
                <a:spcPts val="600"/>
              </a:spcAft>
            </a:pPr>
            <a:r>
              <a:rPr lang="ru-RU" sz="3600" b="1" dirty="0" smtClean="0">
                <a:solidFill>
                  <a:srgbClr val="494949"/>
                </a:solidFill>
                <a:ea typeface="Calibri" pitchFamily="34" charset="0"/>
                <a:cs typeface="Arial" pitchFamily="34" charset="0"/>
              </a:rPr>
              <a:t>змей — </a:t>
            </a:r>
            <a:endParaRPr lang="ru-RU" sz="3600" b="1" dirty="0" smtClean="0">
              <a:solidFill>
                <a:prstClr val="black"/>
              </a:solidFill>
              <a:cs typeface="Arial" pitchFamily="34" charset="0"/>
            </a:endParaRPr>
          </a:p>
          <a:p>
            <a:pPr lvl="0" algn="r" eaLnBrk="0" fontAlgn="base" hangingPunct="0">
              <a:spcBef>
                <a:spcPct val="0"/>
              </a:spcBef>
              <a:spcAft>
                <a:spcPts val="600"/>
              </a:spcAft>
            </a:pPr>
            <a:r>
              <a:rPr lang="ru-RU" sz="3600" b="1" dirty="0" smtClean="0">
                <a:solidFill>
                  <a:srgbClr val="494949"/>
                </a:solidFill>
                <a:ea typeface="Calibri" pitchFamily="34" charset="0"/>
                <a:cs typeface="Arial" pitchFamily="34" charset="0"/>
              </a:rPr>
              <a:t>крест — </a:t>
            </a:r>
            <a:endParaRPr lang="ru-RU" sz="3600" b="1" dirty="0" smtClean="0">
              <a:solidFill>
                <a:prstClr val="black"/>
              </a:solidFill>
              <a:cs typeface="Arial" pitchFamily="34" charset="0"/>
            </a:endParaRPr>
          </a:p>
          <a:p>
            <a:pPr lvl="0" algn="r" eaLnBrk="0" fontAlgn="base" hangingPunct="0">
              <a:spcBef>
                <a:spcPct val="0"/>
              </a:spcBef>
              <a:spcAft>
                <a:spcPts val="600"/>
              </a:spcAft>
            </a:pPr>
            <a:r>
              <a:rPr lang="ru-RU" sz="3600" b="1" dirty="0" smtClean="0">
                <a:solidFill>
                  <a:srgbClr val="494949"/>
                </a:solidFill>
                <a:ea typeface="Calibri" pitchFamily="34" charset="0"/>
                <a:cs typeface="Arial" pitchFamily="34" charset="0"/>
              </a:rPr>
              <a:t>грех — </a:t>
            </a:r>
            <a:endParaRPr lang="ru-RU" sz="3600" b="1" dirty="0" smtClean="0">
              <a:solidFill>
                <a:prstClr val="black"/>
              </a:solidFill>
              <a:cs typeface="Arial" pitchFamily="34" charset="0"/>
            </a:endParaRPr>
          </a:p>
          <a:p>
            <a:pPr lvl="0" algn="r" eaLnBrk="0" fontAlgn="base" hangingPunct="0">
              <a:spcBef>
                <a:spcPct val="0"/>
              </a:spcBef>
              <a:spcAft>
                <a:spcPts val="600"/>
              </a:spcAft>
            </a:pPr>
            <a:r>
              <a:rPr lang="ru-RU" sz="3600" b="1" dirty="0" smtClean="0">
                <a:solidFill>
                  <a:srgbClr val="494949"/>
                </a:solidFill>
                <a:ea typeface="Calibri" pitchFamily="34" charset="0"/>
                <a:cs typeface="Arial" pitchFamily="34" charset="0"/>
              </a:rPr>
              <a:t>звезда — </a:t>
            </a:r>
            <a:endParaRPr lang="ru-RU" sz="3600" b="1" dirty="0" smtClean="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714860" y="1571612"/>
            <a:ext cx="3357586" cy="40780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ts val="600"/>
              </a:spcAft>
            </a:pPr>
            <a:r>
              <a:rPr lang="ru-RU" sz="3600" b="1" dirty="0" smtClean="0">
                <a:solidFill>
                  <a:srgbClr val="494949"/>
                </a:solidFill>
                <a:ea typeface="Calibri" pitchFamily="34" charset="0"/>
                <a:cs typeface="Arial" pitchFamily="34" charset="0"/>
              </a:rPr>
              <a:t>— яркий</a:t>
            </a:r>
            <a:endParaRPr lang="ru-RU" sz="3600" b="1" dirty="0" smtClean="0">
              <a:solidFill>
                <a:prstClr val="black"/>
              </a:solidFill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ts val="600"/>
              </a:spcAft>
            </a:pPr>
            <a:r>
              <a:rPr lang="ru-RU" sz="3600" b="1" dirty="0" smtClean="0">
                <a:solidFill>
                  <a:srgbClr val="494949"/>
                </a:solidFill>
                <a:ea typeface="Calibri" pitchFamily="34" charset="0"/>
                <a:cs typeface="Arial" pitchFamily="34" charset="0"/>
              </a:rPr>
              <a:t>— хитрый</a:t>
            </a:r>
            <a:endParaRPr lang="ru-RU" sz="3600" b="1" dirty="0" smtClean="0">
              <a:solidFill>
                <a:prstClr val="black"/>
              </a:solidFill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ts val="600"/>
              </a:spcAft>
            </a:pPr>
            <a:r>
              <a:rPr lang="ru-RU" sz="3600" b="1" dirty="0" smtClean="0">
                <a:solidFill>
                  <a:srgbClr val="494949"/>
                </a:solidFill>
                <a:ea typeface="Calibri" pitchFamily="34" charset="0"/>
                <a:cs typeface="Arial" pitchFamily="34" charset="0"/>
              </a:rPr>
              <a:t>— тяжелый</a:t>
            </a:r>
            <a:endParaRPr lang="ru-RU" sz="3600" b="1" dirty="0" smtClean="0">
              <a:solidFill>
                <a:prstClr val="black"/>
              </a:solidFill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ts val="600"/>
              </a:spcAft>
            </a:pPr>
            <a:r>
              <a:rPr lang="ru-RU" sz="3600" b="1" dirty="0" smtClean="0">
                <a:solidFill>
                  <a:srgbClr val="494949"/>
                </a:solidFill>
                <a:ea typeface="Calibri" pitchFamily="34" charset="0"/>
                <a:cs typeface="Arial" pitchFamily="34" charset="0"/>
              </a:rPr>
              <a:t>— скверный</a:t>
            </a:r>
            <a:endParaRPr lang="ru-RU" sz="3600" b="1" dirty="0" smtClean="0">
              <a:solidFill>
                <a:prstClr val="black"/>
              </a:solidFill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ts val="600"/>
              </a:spcAft>
            </a:pPr>
            <a:r>
              <a:rPr lang="ru-RU" sz="3600" b="1" dirty="0" smtClean="0">
                <a:solidFill>
                  <a:srgbClr val="494949"/>
                </a:solidFill>
                <a:ea typeface="Calibri" pitchFamily="34" charset="0"/>
                <a:cs typeface="Arial" pitchFamily="34" charset="0"/>
              </a:rPr>
              <a:t>— светлая</a:t>
            </a:r>
            <a:endParaRPr lang="ru-RU" sz="3600" b="1" dirty="0" smtClean="0">
              <a:solidFill>
                <a:prstClr val="black"/>
              </a:solidFill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ts val="600"/>
              </a:spcAft>
            </a:pPr>
            <a:endParaRPr lang="ru-RU" sz="5400" b="1" dirty="0" smtClean="0">
              <a:solidFill>
                <a:prstClr val="black"/>
              </a:solidFill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4" presetClass="exit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1\Рабочий стол\Салтыковка 2015\картинки\stdas04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4240" y="150472"/>
            <a:ext cx="5314040" cy="6421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285720" y="285728"/>
            <a:ext cx="5286412" cy="138499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Столп облачный руководит шествием Израиля по пустыне</a:t>
            </a:r>
          </a:p>
          <a:p>
            <a:pPr algn="ctr"/>
            <a:r>
              <a:rPr lang="ru-RU" sz="2800" b="1" dirty="0" err="1" smtClean="0"/>
              <a:t>Числ</a:t>
            </a:r>
            <a:r>
              <a:rPr lang="ru-RU" sz="2800" b="1" dirty="0" smtClean="0"/>
              <a:t>. 9, 15 – 23 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1\Рабочий стол\Салтыковка 2015\картинки\bible_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38846" y="285728"/>
            <a:ext cx="5247996" cy="621510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142876" y="4572008"/>
            <a:ext cx="4214810" cy="181588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Приношения Израильтян для строительства скинии собрания</a:t>
            </a:r>
          </a:p>
          <a:p>
            <a:pPr algn="ctr"/>
            <a:r>
              <a:rPr lang="ru-RU" sz="2800" b="1" dirty="0" smtClean="0"/>
              <a:t>Исх. 35, 21 – 22 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C:\Documents and Settings\1\Рабочий стол\Салтыковка 2015\картинки\езекия в храме.png"/>
          <p:cNvPicPr>
            <a:picLocks noChangeAspect="1" noChangeArrowheads="1"/>
          </p:cNvPicPr>
          <p:nvPr/>
        </p:nvPicPr>
        <p:blipFill>
          <a:blip r:embed="rId2" cstate="print">
            <a:lum bright="-10000" contrast="10000"/>
          </a:blip>
          <a:srcRect/>
          <a:stretch>
            <a:fillRect/>
          </a:stretch>
        </p:blipFill>
        <p:spPr bwMode="auto">
          <a:xfrm>
            <a:off x="3643316" y="357166"/>
            <a:ext cx="4929212" cy="60465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285720" y="500042"/>
            <a:ext cx="6000792" cy="9541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Царь </a:t>
            </a:r>
            <a:r>
              <a:rPr lang="ru-RU" sz="2800" b="1" dirty="0" err="1" smtClean="0"/>
              <a:t>Езекия</a:t>
            </a:r>
            <a:r>
              <a:rPr lang="ru-RU" sz="2800" b="1" dirty="0" smtClean="0"/>
              <a:t> с развернутым письмом      4 </a:t>
            </a:r>
            <a:r>
              <a:rPr lang="ru-RU" sz="2800" b="1" dirty="0" err="1" smtClean="0"/>
              <a:t>Цар</a:t>
            </a:r>
            <a:r>
              <a:rPr lang="ru-RU" sz="2800" b="1" dirty="0" smtClean="0"/>
              <a:t>. 19, 14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1\Рабочий стол\Салтыковка 2015\мытарь и фарисе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8992" y="351581"/>
            <a:ext cx="5143536" cy="611509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285720" y="5286388"/>
            <a:ext cx="4643470" cy="9541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Притча о фарисее и мытаре</a:t>
            </a:r>
          </a:p>
          <a:p>
            <a:pPr algn="ctr"/>
            <a:r>
              <a:rPr lang="ru-RU" sz="2800" b="1" dirty="0" smtClean="0"/>
              <a:t>Ев. Лук. 18, 9 – 14  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1\Рабочий стол\Салтыковка 2015\узор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70" y="2070101"/>
            <a:ext cx="8642261" cy="4573609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939021" y="428604"/>
            <a:ext cx="7168693" cy="9541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272727"/>
                </a:solidFill>
                <a:latin typeface="Calibri" pitchFamily="34" charset="0"/>
                <a:ea typeface="Times New Roman" pitchFamily="18" charset="0"/>
                <a:cs typeface="Arial" pitchFamily="34" charset="0"/>
              </a:rPr>
              <a:t>Задание усложняется количеством разрезов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272727"/>
                </a:solidFill>
                <a:latin typeface="Calibri" pitchFamily="34" charset="0"/>
                <a:ea typeface="Times New Roman" pitchFamily="18" charset="0"/>
                <a:cs typeface="Arial" pitchFamily="34" charset="0"/>
              </a:rPr>
              <a:t>и характером самого изображения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Documents and Settings\1\Рабочий стол\Салтыковка 2015\Радуга разрезы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632" y="1379040"/>
            <a:ext cx="8854737" cy="526467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783846" y="214290"/>
            <a:ext cx="3716980" cy="9541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272727"/>
                </a:solidFill>
                <a:latin typeface="Calibri" pitchFamily="34" charset="0"/>
                <a:ea typeface="Times New Roman" pitchFamily="18" charset="0"/>
                <a:cs typeface="Arial" pitchFamily="34" charset="0"/>
              </a:rPr>
              <a:t>Радуга.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272727"/>
                </a:solidFill>
                <a:latin typeface="Calibri" pitchFamily="34" charset="0"/>
                <a:ea typeface="Times New Roman" pitchFamily="18" charset="0"/>
                <a:cs typeface="Arial" pitchFamily="34" charset="0"/>
              </a:rPr>
              <a:t>Количество частей - 15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1\Рабочий стол\Салтыковка 2015\стих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959" y="372750"/>
            <a:ext cx="8936082" cy="61280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1\Рабочий стол\Салтыковка 2015\парусник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1934" y="142852"/>
            <a:ext cx="4918809" cy="6580215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85720" y="357166"/>
            <a:ext cx="3347455" cy="138499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272727"/>
                </a:solidFill>
                <a:latin typeface="Calibri" pitchFamily="34" charset="0"/>
                <a:ea typeface="Times New Roman" pitchFamily="18" charset="0"/>
                <a:cs typeface="Arial" pitchFamily="34" charset="0"/>
              </a:rPr>
              <a:t>Картинки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272727"/>
                </a:solidFill>
                <a:latin typeface="Calibri" pitchFamily="34" charset="0"/>
                <a:ea typeface="Times New Roman" pitchFamily="18" charset="0"/>
                <a:cs typeface="Arial" pitchFamily="34" charset="0"/>
              </a:rPr>
              <a:t>со сложной формой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272727"/>
                </a:solidFill>
                <a:latin typeface="Calibri" pitchFamily="34" charset="0"/>
                <a:ea typeface="Times New Roman" pitchFamily="18" charset="0"/>
                <a:cs typeface="Arial" pitchFamily="34" charset="0"/>
              </a:rPr>
              <a:t>разрезов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7554" y="2467710"/>
            <a:ext cx="5508803" cy="41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752190" y="785794"/>
            <a:ext cx="6888296" cy="9541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272727"/>
                </a:solidFill>
                <a:latin typeface="Calibri" pitchFamily="34" charset="0"/>
                <a:ea typeface="Times New Roman" pitchFamily="18" charset="0"/>
                <a:cs typeface="Arial" pitchFamily="34" charset="0"/>
              </a:rPr>
              <a:t>Сколько кубиков нужно взять,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272727"/>
                </a:solidFill>
                <a:latin typeface="Calibri" pitchFamily="34" charset="0"/>
                <a:ea typeface="Times New Roman" pitchFamily="18" charset="0"/>
                <a:cs typeface="Arial" pitchFamily="34" charset="0"/>
              </a:rPr>
              <a:t>                     чтобы выложить такую фигуру?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 noChangeAspect="1"/>
          </p:cNvGrpSpPr>
          <p:nvPr/>
        </p:nvGrpSpPr>
        <p:grpSpPr bwMode="auto">
          <a:xfrm>
            <a:off x="642909" y="1857364"/>
            <a:ext cx="4355352" cy="4392000"/>
            <a:chOff x="2778" y="4634"/>
            <a:chExt cx="3267" cy="3294"/>
          </a:xfrm>
        </p:grpSpPr>
        <p:sp>
          <p:nvSpPr>
            <p:cNvPr id="2051" name="AutoShape 3"/>
            <p:cNvSpPr>
              <a:spLocks noChangeArrowheads="1"/>
            </p:cNvSpPr>
            <p:nvPr/>
          </p:nvSpPr>
          <p:spPr bwMode="auto">
            <a:xfrm>
              <a:off x="2778" y="6726"/>
              <a:ext cx="1202" cy="1202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52" name="AutoShape 4"/>
            <p:cNvSpPr>
              <a:spLocks noChangeArrowheads="1"/>
            </p:cNvSpPr>
            <p:nvPr/>
          </p:nvSpPr>
          <p:spPr bwMode="auto">
            <a:xfrm>
              <a:off x="2778" y="5823"/>
              <a:ext cx="1202" cy="1202"/>
            </a:xfrm>
            <a:prstGeom prst="cube">
              <a:avLst>
                <a:gd name="adj" fmla="val 25000"/>
              </a:avLst>
            </a:prstGeom>
            <a:solidFill>
              <a:srgbClr val="7030A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53" name="AutoShape 5"/>
            <p:cNvSpPr>
              <a:spLocks noChangeArrowheads="1"/>
            </p:cNvSpPr>
            <p:nvPr/>
          </p:nvSpPr>
          <p:spPr bwMode="auto">
            <a:xfrm>
              <a:off x="3672" y="6726"/>
              <a:ext cx="1202" cy="1202"/>
            </a:xfrm>
            <a:prstGeom prst="cube">
              <a:avLst>
                <a:gd name="adj" fmla="val 25000"/>
              </a:avLst>
            </a:prstGeom>
            <a:solidFill>
              <a:srgbClr val="00B05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54" name="AutoShape 6"/>
            <p:cNvSpPr>
              <a:spLocks noChangeArrowheads="1"/>
            </p:cNvSpPr>
            <p:nvPr/>
          </p:nvSpPr>
          <p:spPr bwMode="auto">
            <a:xfrm>
              <a:off x="4843" y="6452"/>
              <a:ext cx="1202" cy="1204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55" name="AutoShape 7"/>
            <p:cNvSpPr>
              <a:spLocks noChangeArrowheads="1"/>
            </p:cNvSpPr>
            <p:nvPr/>
          </p:nvSpPr>
          <p:spPr bwMode="auto">
            <a:xfrm>
              <a:off x="3949" y="5547"/>
              <a:ext cx="1202" cy="1203"/>
            </a:xfrm>
            <a:prstGeom prst="cube">
              <a:avLst>
                <a:gd name="adj" fmla="val 25000"/>
              </a:avLst>
            </a:prstGeom>
            <a:solidFill>
              <a:srgbClr val="D99594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56" name="AutoShape 8"/>
            <p:cNvSpPr>
              <a:spLocks noChangeArrowheads="1"/>
            </p:cNvSpPr>
            <p:nvPr/>
          </p:nvSpPr>
          <p:spPr bwMode="auto">
            <a:xfrm>
              <a:off x="3072" y="4634"/>
              <a:ext cx="1202" cy="1203"/>
            </a:xfrm>
            <a:prstGeom prst="cube">
              <a:avLst>
                <a:gd name="adj" fmla="val 25000"/>
              </a:avLst>
            </a:prstGeom>
            <a:solidFill>
              <a:srgbClr val="76923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57" name="AutoShape 9"/>
            <p:cNvSpPr>
              <a:spLocks noChangeArrowheads="1"/>
            </p:cNvSpPr>
            <p:nvPr/>
          </p:nvSpPr>
          <p:spPr bwMode="auto">
            <a:xfrm>
              <a:off x="2778" y="4929"/>
              <a:ext cx="1202" cy="1202"/>
            </a:xfrm>
            <a:prstGeom prst="cube">
              <a:avLst>
                <a:gd name="adj" fmla="val 25000"/>
              </a:avLst>
            </a:prstGeom>
            <a:solidFill>
              <a:srgbClr val="0070C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58" name="AutoShape 10"/>
            <p:cNvSpPr>
              <a:spLocks noChangeArrowheads="1"/>
            </p:cNvSpPr>
            <p:nvPr/>
          </p:nvSpPr>
          <p:spPr bwMode="auto">
            <a:xfrm>
              <a:off x="3672" y="5823"/>
              <a:ext cx="1202" cy="1202"/>
            </a:xfrm>
            <a:prstGeom prst="cube">
              <a:avLst>
                <a:gd name="adj" fmla="val 25000"/>
              </a:avLst>
            </a:prstGeom>
            <a:solidFill>
              <a:srgbClr val="FFC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59" name="AutoShape 11"/>
            <p:cNvSpPr>
              <a:spLocks noChangeArrowheads="1"/>
            </p:cNvSpPr>
            <p:nvPr/>
          </p:nvSpPr>
          <p:spPr bwMode="auto">
            <a:xfrm>
              <a:off x="4566" y="6726"/>
              <a:ext cx="1202" cy="1202"/>
            </a:xfrm>
            <a:prstGeom prst="cube">
              <a:avLst>
                <a:gd name="adj" fmla="val 25000"/>
              </a:avLst>
            </a:prstGeom>
            <a:solidFill>
              <a:srgbClr val="00B0F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12" name="Прямоугольник 11"/>
          <p:cNvSpPr/>
          <p:nvPr/>
        </p:nvSpPr>
        <p:spPr>
          <a:xfrm>
            <a:off x="1928794" y="500042"/>
            <a:ext cx="6715172" cy="9541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272727"/>
                </a:solidFill>
                <a:latin typeface="Calibri" pitchFamily="34" charset="0"/>
                <a:ea typeface="Times New Roman" pitchFamily="18" charset="0"/>
                <a:cs typeface="Arial" pitchFamily="34" charset="0"/>
              </a:rPr>
              <a:t>Сколько кубиков нужно взять,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272727"/>
                </a:solidFill>
                <a:latin typeface="Calibri" pitchFamily="34" charset="0"/>
                <a:ea typeface="Times New Roman" pitchFamily="18" charset="0"/>
                <a:cs typeface="Arial" pitchFamily="34" charset="0"/>
              </a:rPr>
              <a:t>               чтобы собрать такую фигуру?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 noChangeAspect="1"/>
          </p:cNvGrpSpPr>
          <p:nvPr/>
        </p:nvGrpSpPr>
        <p:grpSpPr bwMode="auto">
          <a:xfrm>
            <a:off x="2643174" y="2786058"/>
            <a:ext cx="5556184" cy="3348000"/>
            <a:chOff x="6069" y="6142"/>
            <a:chExt cx="4474" cy="2696"/>
          </a:xfrm>
        </p:grpSpPr>
        <p:sp>
          <p:nvSpPr>
            <p:cNvPr id="1027" name="AutoShape 3"/>
            <p:cNvSpPr>
              <a:spLocks noChangeArrowheads="1"/>
            </p:cNvSpPr>
            <p:nvPr/>
          </p:nvSpPr>
          <p:spPr bwMode="auto">
            <a:xfrm>
              <a:off x="6069" y="7633"/>
              <a:ext cx="1202" cy="1202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28" name="AutoShape 4"/>
            <p:cNvSpPr>
              <a:spLocks noChangeArrowheads="1"/>
            </p:cNvSpPr>
            <p:nvPr/>
          </p:nvSpPr>
          <p:spPr bwMode="auto">
            <a:xfrm>
              <a:off x="6963" y="7633"/>
              <a:ext cx="1202" cy="1202"/>
            </a:xfrm>
            <a:prstGeom prst="cube">
              <a:avLst>
                <a:gd name="adj" fmla="val 25000"/>
              </a:avLst>
            </a:prstGeom>
            <a:solidFill>
              <a:srgbClr val="00B05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29" name="AutoShape 5"/>
            <p:cNvSpPr>
              <a:spLocks noChangeArrowheads="1"/>
            </p:cNvSpPr>
            <p:nvPr/>
          </p:nvSpPr>
          <p:spPr bwMode="auto">
            <a:xfrm>
              <a:off x="7857" y="7633"/>
              <a:ext cx="1202" cy="1202"/>
            </a:xfrm>
            <a:prstGeom prst="cube">
              <a:avLst>
                <a:gd name="adj" fmla="val 25000"/>
              </a:avLst>
            </a:prstGeom>
            <a:solidFill>
              <a:srgbClr val="00B0F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0" name="AutoShape 6"/>
            <p:cNvSpPr>
              <a:spLocks noChangeArrowheads="1"/>
            </p:cNvSpPr>
            <p:nvPr/>
          </p:nvSpPr>
          <p:spPr bwMode="auto">
            <a:xfrm>
              <a:off x="9335" y="7056"/>
              <a:ext cx="1202" cy="1203"/>
            </a:xfrm>
            <a:prstGeom prst="cube">
              <a:avLst>
                <a:gd name="adj" fmla="val 25000"/>
              </a:avLst>
            </a:prstGeom>
            <a:solidFill>
              <a:srgbClr val="76923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1" name="AutoShape 7"/>
            <p:cNvSpPr>
              <a:spLocks noChangeArrowheads="1"/>
            </p:cNvSpPr>
            <p:nvPr/>
          </p:nvSpPr>
          <p:spPr bwMode="auto">
            <a:xfrm>
              <a:off x="9038" y="7354"/>
              <a:ext cx="1202" cy="1203"/>
            </a:xfrm>
            <a:prstGeom prst="cube">
              <a:avLst>
                <a:gd name="adj" fmla="val 25000"/>
              </a:avLst>
            </a:prstGeom>
            <a:solidFill>
              <a:srgbClr val="D99594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2" name="AutoShape 8"/>
            <p:cNvSpPr>
              <a:spLocks noChangeArrowheads="1"/>
            </p:cNvSpPr>
            <p:nvPr/>
          </p:nvSpPr>
          <p:spPr bwMode="auto">
            <a:xfrm>
              <a:off x="8761" y="7636"/>
              <a:ext cx="1202" cy="1202"/>
            </a:xfrm>
            <a:prstGeom prst="cube">
              <a:avLst>
                <a:gd name="adj" fmla="val 25000"/>
              </a:avLst>
            </a:prstGeom>
            <a:solidFill>
              <a:srgbClr val="FFC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3" name="AutoShape 9"/>
            <p:cNvSpPr>
              <a:spLocks noChangeArrowheads="1"/>
            </p:cNvSpPr>
            <p:nvPr/>
          </p:nvSpPr>
          <p:spPr bwMode="auto">
            <a:xfrm>
              <a:off x="6655" y="6144"/>
              <a:ext cx="1202" cy="1202"/>
            </a:xfrm>
            <a:prstGeom prst="cube">
              <a:avLst>
                <a:gd name="adj" fmla="val 25000"/>
              </a:avLst>
            </a:prstGeom>
            <a:solidFill>
              <a:srgbClr val="938953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4" name="AutoShape 10"/>
            <p:cNvSpPr>
              <a:spLocks noChangeArrowheads="1"/>
            </p:cNvSpPr>
            <p:nvPr/>
          </p:nvSpPr>
          <p:spPr bwMode="auto">
            <a:xfrm>
              <a:off x="7553" y="6142"/>
              <a:ext cx="1202" cy="1202"/>
            </a:xfrm>
            <a:prstGeom prst="cube">
              <a:avLst>
                <a:gd name="adj" fmla="val 25000"/>
              </a:avLst>
            </a:prstGeom>
            <a:solidFill>
              <a:srgbClr val="0070C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5" name="AutoShape 11"/>
            <p:cNvSpPr>
              <a:spLocks noChangeArrowheads="1"/>
            </p:cNvSpPr>
            <p:nvPr/>
          </p:nvSpPr>
          <p:spPr bwMode="auto">
            <a:xfrm>
              <a:off x="6362" y="6435"/>
              <a:ext cx="1202" cy="1202"/>
            </a:xfrm>
            <a:prstGeom prst="cube">
              <a:avLst>
                <a:gd name="adj" fmla="val 25000"/>
              </a:avLst>
            </a:prstGeom>
            <a:solidFill>
              <a:srgbClr val="7030A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6" name="AutoShape 12"/>
            <p:cNvSpPr>
              <a:spLocks noChangeArrowheads="1"/>
            </p:cNvSpPr>
            <p:nvPr/>
          </p:nvSpPr>
          <p:spPr bwMode="auto">
            <a:xfrm>
              <a:off x="7259" y="6434"/>
              <a:ext cx="1202" cy="1204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7" name="AutoShape 13"/>
            <p:cNvSpPr>
              <a:spLocks noChangeArrowheads="1"/>
            </p:cNvSpPr>
            <p:nvPr/>
          </p:nvSpPr>
          <p:spPr bwMode="auto">
            <a:xfrm>
              <a:off x="8452" y="6142"/>
              <a:ext cx="1202" cy="1202"/>
            </a:xfrm>
            <a:prstGeom prst="cube">
              <a:avLst>
                <a:gd name="adj" fmla="val 25000"/>
              </a:avLst>
            </a:prstGeom>
            <a:solidFill>
              <a:srgbClr val="938953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8" name="AutoShape 14"/>
            <p:cNvSpPr>
              <a:spLocks noChangeArrowheads="1"/>
            </p:cNvSpPr>
            <p:nvPr/>
          </p:nvSpPr>
          <p:spPr bwMode="auto">
            <a:xfrm>
              <a:off x="8153" y="6439"/>
              <a:ext cx="1202" cy="1202"/>
            </a:xfrm>
            <a:prstGeom prst="cube">
              <a:avLst>
                <a:gd name="adj" fmla="val 25000"/>
              </a:avLst>
            </a:prstGeom>
            <a:solidFill>
              <a:srgbClr val="7030A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9" name="AutoShape 15"/>
            <p:cNvSpPr>
              <a:spLocks noChangeArrowheads="1"/>
            </p:cNvSpPr>
            <p:nvPr/>
          </p:nvSpPr>
          <p:spPr bwMode="auto">
            <a:xfrm>
              <a:off x="6069" y="6726"/>
              <a:ext cx="1202" cy="1202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40" name="AutoShape 16"/>
            <p:cNvSpPr>
              <a:spLocks noChangeArrowheads="1"/>
            </p:cNvSpPr>
            <p:nvPr/>
          </p:nvSpPr>
          <p:spPr bwMode="auto">
            <a:xfrm>
              <a:off x="6963" y="6726"/>
              <a:ext cx="1202" cy="1202"/>
            </a:xfrm>
            <a:prstGeom prst="cube">
              <a:avLst>
                <a:gd name="adj" fmla="val 25000"/>
              </a:avLst>
            </a:prstGeom>
            <a:solidFill>
              <a:srgbClr val="00B05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41" name="AutoShape 17"/>
            <p:cNvSpPr>
              <a:spLocks noChangeArrowheads="1"/>
            </p:cNvSpPr>
            <p:nvPr/>
          </p:nvSpPr>
          <p:spPr bwMode="auto">
            <a:xfrm>
              <a:off x="7857" y="6726"/>
              <a:ext cx="1202" cy="1202"/>
            </a:xfrm>
            <a:prstGeom prst="cube">
              <a:avLst>
                <a:gd name="adj" fmla="val 25000"/>
              </a:avLst>
            </a:prstGeom>
            <a:solidFill>
              <a:srgbClr val="00B0F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42" name="AutoShape 18"/>
            <p:cNvSpPr>
              <a:spLocks noChangeArrowheads="1"/>
            </p:cNvSpPr>
            <p:nvPr/>
          </p:nvSpPr>
          <p:spPr bwMode="auto">
            <a:xfrm>
              <a:off x="9341" y="6143"/>
              <a:ext cx="1202" cy="1203"/>
            </a:xfrm>
            <a:prstGeom prst="cube">
              <a:avLst>
                <a:gd name="adj" fmla="val 25000"/>
              </a:avLst>
            </a:prstGeom>
            <a:solidFill>
              <a:srgbClr val="76923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43" name="AutoShape 19"/>
            <p:cNvSpPr>
              <a:spLocks noChangeArrowheads="1"/>
            </p:cNvSpPr>
            <p:nvPr/>
          </p:nvSpPr>
          <p:spPr bwMode="auto">
            <a:xfrm>
              <a:off x="9044" y="6441"/>
              <a:ext cx="1202" cy="1203"/>
            </a:xfrm>
            <a:prstGeom prst="cube">
              <a:avLst>
                <a:gd name="adj" fmla="val 25000"/>
              </a:avLst>
            </a:prstGeom>
            <a:solidFill>
              <a:srgbClr val="D99594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44" name="AutoShape 20"/>
            <p:cNvSpPr>
              <a:spLocks noChangeArrowheads="1"/>
            </p:cNvSpPr>
            <p:nvPr/>
          </p:nvSpPr>
          <p:spPr bwMode="auto">
            <a:xfrm>
              <a:off x="8761" y="6729"/>
              <a:ext cx="1202" cy="1202"/>
            </a:xfrm>
            <a:prstGeom prst="cube">
              <a:avLst>
                <a:gd name="adj" fmla="val 25000"/>
              </a:avLst>
            </a:prstGeom>
            <a:solidFill>
              <a:srgbClr val="FFC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21" name="Прямоугольник 20"/>
          <p:cNvSpPr/>
          <p:nvPr/>
        </p:nvSpPr>
        <p:spPr>
          <a:xfrm>
            <a:off x="1071538" y="785794"/>
            <a:ext cx="6929486" cy="9541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272727"/>
                </a:solidFill>
                <a:latin typeface="Calibri" pitchFamily="34" charset="0"/>
                <a:ea typeface="Times New Roman" pitchFamily="18" charset="0"/>
                <a:cs typeface="Arial" pitchFamily="34" charset="0"/>
              </a:rPr>
              <a:t>Сколько кубиков нужно взять,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272727"/>
                </a:solidFill>
                <a:latin typeface="Calibri" pitchFamily="34" charset="0"/>
                <a:ea typeface="Times New Roman" pitchFamily="18" charset="0"/>
                <a:cs typeface="Arial" pitchFamily="34" charset="0"/>
              </a:rPr>
              <a:t>                        чтобы сложить такую фигуру?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1197</TotalTime>
  <Words>505</Words>
  <Application>Microsoft Office PowerPoint</Application>
  <PresentationFormat>Экран (4:3)</PresentationFormat>
  <Paragraphs>109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</vt:vector>
  </TitlesOfParts>
  <Company>eMachines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Пирогов Александр</dc:creator>
  <cp:lastModifiedBy>Пирогов Александр</cp:lastModifiedBy>
  <cp:revision>119</cp:revision>
  <dcterms:created xsi:type="dcterms:W3CDTF">2015-02-03T15:42:56Z</dcterms:created>
  <dcterms:modified xsi:type="dcterms:W3CDTF">2015-02-18T16:30:57Z</dcterms:modified>
</cp:coreProperties>
</file>