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60" r:id="rId2"/>
    <p:sldId id="268" r:id="rId3"/>
    <p:sldId id="269" r:id="rId4"/>
    <p:sldId id="270" r:id="rId5"/>
    <p:sldId id="271" r:id="rId6"/>
    <p:sldId id="261" r:id="rId7"/>
    <p:sldId id="262" r:id="rId8"/>
    <p:sldId id="263" r:id="rId9"/>
    <p:sldId id="275" r:id="rId10"/>
    <p:sldId id="264" r:id="rId11"/>
    <p:sldId id="276" r:id="rId12"/>
    <p:sldId id="265" r:id="rId13"/>
    <p:sldId id="274" r:id="rId14"/>
    <p:sldId id="256" r:id="rId15"/>
    <p:sldId id="266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37" autoAdjust="0"/>
  </p:normalViewPr>
  <p:slideViewPr>
    <p:cSldViewPr>
      <p:cViewPr varScale="1">
        <p:scale>
          <a:sx n="48" d="100"/>
          <a:sy n="48" d="100"/>
        </p:scale>
        <p:origin x="-58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57AC2BB-083A-4119-ADE7-26361AE33951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AC2BB-083A-4119-ADE7-26361AE33951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AC2BB-083A-4119-ADE7-26361AE33951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57AC2BB-083A-4119-ADE7-26361AE33951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57AC2BB-083A-4119-ADE7-26361AE33951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AC2BB-083A-4119-ADE7-26361AE33951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AC2BB-083A-4119-ADE7-26361AE33951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57AC2BB-083A-4119-ADE7-26361AE33951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AC2BB-083A-4119-ADE7-26361AE33951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57AC2BB-083A-4119-ADE7-26361AE33951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57AC2BB-083A-4119-ADE7-26361AE33951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57AC2BB-083A-4119-ADE7-26361AE33951}" type="datetimeFigureOut">
              <a:rPr lang="ru-RU" smtClean="0"/>
              <a:pPr/>
              <a:t>13.01.2016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яйцо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86466"/>
            <a:ext cx="8786842" cy="6071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4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4817" name="Group 1"/>
          <p:cNvGrpSpPr>
            <a:grpSpLocks noChangeAspect="1"/>
          </p:cNvGrpSpPr>
          <p:nvPr/>
        </p:nvGrpSpPr>
        <p:grpSpPr bwMode="auto">
          <a:xfrm>
            <a:off x="285720" y="1108109"/>
            <a:ext cx="8501486" cy="4606907"/>
            <a:chOff x="1970" y="7710"/>
            <a:chExt cx="8721" cy="3267"/>
          </a:xfrm>
        </p:grpSpPr>
        <p:sp>
          <p:nvSpPr>
            <p:cNvPr id="34845" name="AutoShape 29"/>
            <p:cNvSpPr>
              <a:spLocks noChangeShapeType="1"/>
            </p:cNvSpPr>
            <p:nvPr/>
          </p:nvSpPr>
          <p:spPr bwMode="auto">
            <a:xfrm>
              <a:off x="2040" y="8085"/>
              <a:ext cx="864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844" name="Text Box 28"/>
            <p:cNvSpPr txBox="1">
              <a:spLocks noChangeArrowheads="1"/>
            </p:cNvSpPr>
            <p:nvPr/>
          </p:nvSpPr>
          <p:spPr bwMode="auto">
            <a:xfrm>
              <a:off x="2040" y="10587"/>
              <a:ext cx="8640" cy="390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БИБЛЕЙСКОЕ</a:t>
              </a: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        </a:t>
              </a: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ОСНОВАНИЕ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43" name="Text Box 27"/>
            <p:cNvSpPr txBox="1">
              <a:spLocks noChangeArrowheads="1"/>
            </p:cNvSpPr>
            <p:nvPr/>
          </p:nvSpPr>
          <p:spPr bwMode="auto">
            <a:xfrm>
              <a:off x="5001" y="7710"/>
              <a:ext cx="3029" cy="42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КУЛЬМИНАЦИЯ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42" name="AutoShape 26"/>
            <p:cNvSpPr>
              <a:spLocks noChangeShapeType="1"/>
            </p:cNvSpPr>
            <p:nvPr/>
          </p:nvSpPr>
          <p:spPr bwMode="auto">
            <a:xfrm flipV="1">
              <a:off x="3480" y="8086"/>
              <a:ext cx="5865" cy="2366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841" name="AutoShape 25"/>
            <p:cNvSpPr>
              <a:spLocks noChangeShapeType="1"/>
            </p:cNvSpPr>
            <p:nvPr/>
          </p:nvSpPr>
          <p:spPr bwMode="auto">
            <a:xfrm>
              <a:off x="9345" y="8085"/>
              <a:ext cx="1346" cy="714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840" name="Text Box 24"/>
            <p:cNvSpPr txBox="1">
              <a:spLocks noChangeArrowheads="1"/>
            </p:cNvSpPr>
            <p:nvPr/>
          </p:nvSpPr>
          <p:spPr bwMode="auto">
            <a:xfrm>
              <a:off x="2810" y="9718"/>
              <a:ext cx="1320" cy="42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ЗАВЯЗКА</a:t>
              </a:r>
              <a:endPara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39" name="AutoShape 23"/>
            <p:cNvSpPr>
              <a:spLocks noChangeShapeType="1"/>
            </p:cNvSpPr>
            <p:nvPr/>
          </p:nvSpPr>
          <p:spPr bwMode="auto">
            <a:xfrm>
              <a:off x="9359" y="8086"/>
              <a:ext cx="1" cy="2501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838" name="Text Box 22"/>
            <p:cNvSpPr txBox="1">
              <a:spLocks noChangeArrowheads="1"/>
            </p:cNvSpPr>
            <p:nvPr/>
          </p:nvSpPr>
          <p:spPr bwMode="auto">
            <a:xfrm>
              <a:off x="9345" y="8730"/>
              <a:ext cx="1320" cy="42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РАЗВЯЗКА</a:t>
              </a:r>
              <a:endPara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35" name="AutoShape 19"/>
            <p:cNvSpPr>
              <a:spLocks noChangeShapeType="1"/>
            </p:cNvSpPr>
            <p:nvPr/>
          </p:nvSpPr>
          <p:spPr bwMode="auto">
            <a:xfrm>
              <a:off x="5413" y="9645"/>
              <a:ext cx="1" cy="957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834" name="AutoShape 18"/>
            <p:cNvSpPr>
              <a:spLocks noChangeShapeType="1"/>
            </p:cNvSpPr>
            <p:nvPr/>
          </p:nvSpPr>
          <p:spPr bwMode="auto">
            <a:xfrm>
              <a:off x="3479" y="10050"/>
              <a:ext cx="1" cy="573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833" name="AutoShape 17"/>
            <p:cNvSpPr>
              <a:spLocks noChangeShapeType="1"/>
            </p:cNvSpPr>
            <p:nvPr/>
          </p:nvSpPr>
          <p:spPr bwMode="auto">
            <a:xfrm>
              <a:off x="2040" y="10050"/>
              <a:ext cx="1" cy="573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832" name="Text Box 16"/>
            <p:cNvSpPr txBox="1">
              <a:spLocks noChangeArrowheads="1"/>
            </p:cNvSpPr>
            <p:nvPr/>
          </p:nvSpPr>
          <p:spPr bwMode="auto">
            <a:xfrm>
              <a:off x="4094" y="10183"/>
              <a:ext cx="1320" cy="42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действие</a:t>
              </a: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1</a:t>
              </a:r>
              <a:endPara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31" name="Text Box 15"/>
            <p:cNvSpPr txBox="1">
              <a:spLocks noChangeArrowheads="1"/>
            </p:cNvSpPr>
            <p:nvPr/>
          </p:nvSpPr>
          <p:spPr bwMode="auto">
            <a:xfrm>
              <a:off x="5781" y="9572"/>
              <a:ext cx="1320" cy="42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действие 2</a:t>
              </a:r>
              <a:endPara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30" name="Text Box 14"/>
            <p:cNvSpPr txBox="1">
              <a:spLocks noChangeArrowheads="1"/>
            </p:cNvSpPr>
            <p:nvPr/>
          </p:nvSpPr>
          <p:spPr bwMode="auto">
            <a:xfrm>
              <a:off x="7759" y="8915"/>
              <a:ext cx="1320" cy="42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действие 3</a:t>
              </a:r>
              <a:endPara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28" name="Text Box 12"/>
            <p:cNvSpPr txBox="1">
              <a:spLocks noChangeArrowheads="1"/>
            </p:cNvSpPr>
            <p:nvPr/>
          </p:nvSpPr>
          <p:spPr bwMode="auto">
            <a:xfrm>
              <a:off x="2895" y="8789"/>
              <a:ext cx="1770" cy="42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ПРИМЕНЕНИЕ</a:t>
              </a:r>
              <a:endPara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27" name="AutoShape 11"/>
            <p:cNvSpPr>
              <a:spLocks noChangeShapeType="1"/>
            </p:cNvSpPr>
            <p:nvPr/>
          </p:nvSpPr>
          <p:spPr bwMode="auto">
            <a:xfrm>
              <a:off x="4665" y="9001"/>
              <a:ext cx="1629" cy="122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826" name="AutoShape 10"/>
            <p:cNvSpPr>
              <a:spLocks noChangeShapeType="1"/>
            </p:cNvSpPr>
            <p:nvPr/>
          </p:nvSpPr>
          <p:spPr bwMode="auto">
            <a:xfrm>
              <a:off x="4665" y="9001"/>
              <a:ext cx="3607" cy="79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824" name="AutoShape 8"/>
            <p:cNvSpPr>
              <a:spLocks noChangeShapeType="1"/>
            </p:cNvSpPr>
            <p:nvPr/>
          </p:nvSpPr>
          <p:spPr bwMode="auto">
            <a:xfrm>
              <a:off x="4665" y="9001"/>
              <a:ext cx="5073" cy="49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823" name="AutoShape 7"/>
            <p:cNvSpPr>
              <a:spLocks noChangeShapeType="1"/>
            </p:cNvSpPr>
            <p:nvPr/>
          </p:nvSpPr>
          <p:spPr bwMode="auto">
            <a:xfrm flipH="1">
              <a:off x="2040" y="10452"/>
              <a:ext cx="1439" cy="0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822" name="AutoShape 6"/>
            <p:cNvSpPr>
              <a:spLocks noChangeArrowheads="1"/>
            </p:cNvSpPr>
            <p:nvPr/>
          </p:nvSpPr>
          <p:spPr bwMode="auto">
            <a:xfrm>
              <a:off x="6108" y="10050"/>
              <a:ext cx="554" cy="406"/>
            </a:xfrm>
            <a:prstGeom prst="star8">
              <a:avLst>
                <a:gd name="adj" fmla="val 1477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821" name="AutoShape 5"/>
            <p:cNvSpPr>
              <a:spLocks noChangeArrowheads="1"/>
            </p:cNvSpPr>
            <p:nvPr/>
          </p:nvSpPr>
          <p:spPr bwMode="auto">
            <a:xfrm>
              <a:off x="8126" y="9605"/>
              <a:ext cx="554" cy="406"/>
            </a:xfrm>
            <a:prstGeom prst="star8">
              <a:avLst>
                <a:gd name="adj" fmla="val 1477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820" name="AutoShape 4"/>
            <p:cNvSpPr>
              <a:spLocks noChangeArrowheads="1"/>
            </p:cNvSpPr>
            <p:nvPr/>
          </p:nvSpPr>
          <p:spPr bwMode="auto">
            <a:xfrm rot="20686505">
              <a:off x="9607" y="9327"/>
              <a:ext cx="554" cy="406"/>
            </a:xfrm>
            <a:prstGeom prst="star8">
              <a:avLst>
                <a:gd name="adj" fmla="val 1477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818" name="Text Box 2"/>
            <p:cNvSpPr txBox="1">
              <a:spLocks noChangeArrowheads="1"/>
            </p:cNvSpPr>
            <p:nvPr/>
          </p:nvSpPr>
          <p:spPr bwMode="auto">
            <a:xfrm>
              <a:off x="1970" y="10047"/>
              <a:ext cx="1620" cy="42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ЭКСПОЗИЦИЯ</a:t>
              </a:r>
              <a:endPara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AutoShape 23"/>
            <p:cNvSpPr>
              <a:spLocks noChangeShapeType="1"/>
            </p:cNvSpPr>
            <p:nvPr/>
          </p:nvSpPr>
          <p:spPr bwMode="auto">
            <a:xfrm>
              <a:off x="7393" y="8842"/>
              <a:ext cx="1" cy="1731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4" name="Прямоугольник 33"/>
          <p:cNvSpPr/>
          <p:nvPr/>
        </p:nvSpPr>
        <p:spPr>
          <a:xfrm>
            <a:off x="357158" y="142852"/>
            <a:ext cx="8215370" cy="71438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БИБЛЕЙСКИЙ РАССКАЗ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500174"/>
            <a:ext cx="850112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Библейский рассказ: Лук. 15 гл., </a:t>
            </a:r>
          </a:p>
          <a:p>
            <a:r>
              <a:rPr lang="ru-RU" sz="2800" b="1" dirty="0" smtClean="0"/>
              <a:t> </a:t>
            </a:r>
            <a:r>
              <a:rPr lang="ru-RU" sz="2800" b="1" dirty="0" smtClean="0"/>
              <a:t>       О блудном сыне.</a:t>
            </a:r>
          </a:p>
          <a:p>
            <a:r>
              <a:rPr lang="ru-RU" sz="2800" b="1" dirty="0" smtClean="0"/>
              <a:t>Тема: Как благополучие детей зависит от их отношения к родителям?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План рассказа:</a:t>
            </a:r>
          </a:p>
          <a:p>
            <a:pPr marL="864000" indent="-342900">
              <a:buAutoNum type="arabicPeriod"/>
            </a:pPr>
            <a:r>
              <a:rPr lang="ru-RU" sz="2800" b="1" dirty="0" smtClean="0"/>
              <a:t>Сын уходит от отца.</a:t>
            </a:r>
          </a:p>
          <a:p>
            <a:pPr marL="864000" indent="-342900">
              <a:buAutoNum type="arabicPeriod"/>
            </a:pPr>
            <a:r>
              <a:rPr lang="ru-RU" sz="2800" b="1" dirty="0" smtClean="0"/>
              <a:t>Сын живет без отца.</a:t>
            </a:r>
          </a:p>
          <a:p>
            <a:pPr marL="864000" indent="-342900">
              <a:buAutoNum type="arabicPeriod"/>
            </a:pPr>
            <a:r>
              <a:rPr lang="ru-RU" sz="2800" b="1" dirty="0" smtClean="0"/>
              <a:t>Сын возвращается к отцу.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80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5841" name="Group 1"/>
          <p:cNvGrpSpPr>
            <a:grpSpLocks noChangeAspect="1"/>
          </p:cNvGrpSpPr>
          <p:nvPr/>
        </p:nvGrpSpPr>
        <p:grpSpPr bwMode="auto">
          <a:xfrm>
            <a:off x="682448" y="1119402"/>
            <a:ext cx="7532890" cy="4809929"/>
            <a:chOff x="2757" y="7221"/>
            <a:chExt cx="7584" cy="5126"/>
          </a:xfrm>
        </p:grpSpPr>
        <p:sp>
          <p:nvSpPr>
            <p:cNvPr id="35878" name="Text Box 38"/>
            <p:cNvSpPr txBox="1">
              <a:spLocks noChangeArrowheads="1"/>
            </p:cNvSpPr>
            <p:nvPr/>
          </p:nvSpPr>
          <p:spPr bwMode="auto">
            <a:xfrm>
              <a:off x="2763" y="11925"/>
              <a:ext cx="7561" cy="42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БИБЛЕЙСКОЕ      ОСНОВАНИЕ</a:t>
              </a:r>
              <a:endPara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77" name="AutoShape 37"/>
            <p:cNvSpPr>
              <a:spLocks noChangeShapeType="1"/>
            </p:cNvSpPr>
            <p:nvPr/>
          </p:nvSpPr>
          <p:spPr bwMode="auto">
            <a:xfrm>
              <a:off x="3931" y="8460"/>
              <a:ext cx="1167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876" name="AutoShape 36"/>
            <p:cNvSpPr>
              <a:spLocks noChangeShapeType="1"/>
            </p:cNvSpPr>
            <p:nvPr/>
          </p:nvSpPr>
          <p:spPr bwMode="auto">
            <a:xfrm flipV="1">
              <a:off x="3930" y="7710"/>
              <a:ext cx="1" cy="7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875" name="AutoShape 35"/>
            <p:cNvSpPr>
              <a:spLocks noChangeShapeType="1"/>
            </p:cNvSpPr>
            <p:nvPr/>
          </p:nvSpPr>
          <p:spPr bwMode="auto">
            <a:xfrm flipV="1">
              <a:off x="5097" y="8461"/>
              <a:ext cx="1" cy="7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874" name="AutoShape 34"/>
            <p:cNvSpPr>
              <a:spLocks noChangeShapeType="1"/>
            </p:cNvSpPr>
            <p:nvPr/>
          </p:nvSpPr>
          <p:spPr bwMode="auto">
            <a:xfrm>
              <a:off x="5097" y="9210"/>
              <a:ext cx="1167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873" name="AutoShape 33"/>
            <p:cNvSpPr>
              <a:spLocks noChangeShapeType="1"/>
            </p:cNvSpPr>
            <p:nvPr/>
          </p:nvSpPr>
          <p:spPr bwMode="auto">
            <a:xfrm flipV="1">
              <a:off x="6264" y="9210"/>
              <a:ext cx="1" cy="7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872" name="AutoShape 32"/>
            <p:cNvSpPr>
              <a:spLocks noChangeShapeType="1"/>
            </p:cNvSpPr>
            <p:nvPr/>
          </p:nvSpPr>
          <p:spPr bwMode="auto">
            <a:xfrm>
              <a:off x="6265" y="9959"/>
              <a:ext cx="1167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871" name="AutoShape 31"/>
            <p:cNvSpPr>
              <a:spLocks noChangeShapeType="1"/>
            </p:cNvSpPr>
            <p:nvPr/>
          </p:nvSpPr>
          <p:spPr bwMode="auto">
            <a:xfrm flipV="1">
              <a:off x="7432" y="9959"/>
              <a:ext cx="1" cy="7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870" name="AutoShape 30"/>
            <p:cNvSpPr>
              <a:spLocks noChangeShapeType="1"/>
            </p:cNvSpPr>
            <p:nvPr/>
          </p:nvSpPr>
          <p:spPr bwMode="auto">
            <a:xfrm>
              <a:off x="7433" y="10708"/>
              <a:ext cx="1167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869" name="AutoShape 29"/>
            <p:cNvSpPr>
              <a:spLocks noChangeShapeType="1"/>
            </p:cNvSpPr>
            <p:nvPr/>
          </p:nvSpPr>
          <p:spPr bwMode="auto">
            <a:xfrm flipV="1">
              <a:off x="8600" y="10708"/>
              <a:ext cx="1" cy="7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868" name="AutoShape 28"/>
            <p:cNvSpPr>
              <a:spLocks noChangeShapeType="1"/>
            </p:cNvSpPr>
            <p:nvPr/>
          </p:nvSpPr>
          <p:spPr bwMode="auto">
            <a:xfrm>
              <a:off x="8601" y="11458"/>
              <a:ext cx="1167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867" name="AutoShape 27"/>
            <p:cNvSpPr>
              <a:spLocks noChangeShapeType="1"/>
            </p:cNvSpPr>
            <p:nvPr/>
          </p:nvSpPr>
          <p:spPr bwMode="auto">
            <a:xfrm>
              <a:off x="2764" y="7710"/>
              <a:ext cx="1167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866" name="AutoShape 26"/>
            <p:cNvSpPr>
              <a:spLocks noChangeShapeType="1"/>
            </p:cNvSpPr>
            <p:nvPr/>
          </p:nvSpPr>
          <p:spPr bwMode="auto">
            <a:xfrm flipH="1">
              <a:off x="2757" y="7710"/>
              <a:ext cx="21" cy="44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865" name="AutoShape 25"/>
            <p:cNvSpPr>
              <a:spLocks noChangeShapeType="1"/>
            </p:cNvSpPr>
            <p:nvPr/>
          </p:nvSpPr>
          <p:spPr bwMode="auto">
            <a:xfrm flipH="1">
              <a:off x="10320" y="7710"/>
              <a:ext cx="21" cy="423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864" name="AutoShape 24"/>
            <p:cNvSpPr>
              <a:spLocks noChangeShapeType="1"/>
            </p:cNvSpPr>
            <p:nvPr/>
          </p:nvSpPr>
          <p:spPr bwMode="auto">
            <a:xfrm>
              <a:off x="9768" y="7711"/>
              <a:ext cx="573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863" name="AutoShape 23"/>
            <p:cNvSpPr>
              <a:spLocks noChangeShapeType="1"/>
            </p:cNvSpPr>
            <p:nvPr/>
          </p:nvSpPr>
          <p:spPr bwMode="auto">
            <a:xfrm flipH="1">
              <a:off x="9768" y="7712"/>
              <a:ext cx="21" cy="374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862" name="Text Box 22"/>
            <p:cNvSpPr txBox="1">
              <a:spLocks noChangeArrowheads="1"/>
            </p:cNvSpPr>
            <p:nvPr/>
          </p:nvSpPr>
          <p:spPr bwMode="auto">
            <a:xfrm>
              <a:off x="5162" y="8748"/>
              <a:ext cx="2590" cy="43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смысловой контекст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61" name="Text Box 21"/>
            <p:cNvSpPr txBox="1">
              <a:spLocks noChangeArrowheads="1"/>
            </p:cNvSpPr>
            <p:nvPr/>
          </p:nvSpPr>
          <p:spPr bwMode="auto">
            <a:xfrm>
              <a:off x="3795" y="7933"/>
              <a:ext cx="2590" cy="54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исторический фон</a:t>
              </a:r>
              <a:endPara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60" name="Text Box 20"/>
            <p:cNvSpPr txBox="1">
              <a:spLocks noChangeArrowheads="1"/>
            </p:cNvSpPr>
            <p:nvPr/>
          </p:nvSpPr>
          <p:spPr bwMode="auto">
            <a:xfrm>
              <a:off x="3723" y="7673"/>
              <a:ext cx="2590" cy="43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факты и события</a:t>
              </a:r>
              <a:endPara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59" name="Text Box 19"/>
            <p:cNvSpPr txBox="1">
              <a:spLocks noChangeArrowheads="1"/>
            </p:cNvSpPr>
            <p:nvPr/>
          </p:nvSpPr>
          <p:spPr bwMode="auto">
            <a:xfrm>
              <a:off x="5162" y="8461"/>
              <a:ext cx="2590" cy="43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параллельные места</a:t>
              </a:r>
              <a:endPara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58" name="Text Box 18"/>
            <p:cNvSpPr txBox="1">
              <a:spLocks noChangeArrowheads="1"/>
            </p:cNvSpPr>
            <p:nvPr/>
          </p:nvSpPr>
          <p:spPr bwMode="auto">
            <a:xfrm>
              <a:off x="6998" y="9974"/>
              <a:ext cx="2590" cy="43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значение слов</a:t>
              </a:r>
              <a:endPara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57" name="Text Box 17"/>
            <p:cNvSpPr txBox="1">
              <a:spLocks noChangeArrowheads="1"/>
            </p:cNvSpPr>
            <p:nvPr/>
          </p:nvSpPr>
          <p:spPr bwMode="auto">
            <a:xfrm>
              <a:off x="6320" y="9225"/>
              <a:ext cx="3230" cy="53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грамматическая структура</a:t>
              </a:r>
              <a:endPara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56" name="Text Box 16"/>
            <p:cNvSpPr txBox="1">
              <a:spLocks noChangeArrowheads="1"/>
            </p:cNvSpPr>
            <p:nvPr/>
          </p:nvSpPr>
          <p:spPr bwMode="auto">
            <a:xfrm>
              <a:off x="7176" y="10219"/>
              <a:ext cx="2590" cy="43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разные переводы</a:t>
              </a:r>
              <a:endPara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55" name="AutoShape 15"/>
            <p:cNvSpPr>
              <a:spLocks noChangeShapeType="1"/>
            </p:cNvSpPr>
            <p:nvPr/>
          </p:nvSpPr>
          <p:spPr bwMode="auto">
            <a:xfrm>
              <a:off x="4266" y="9150"/>
              <a:ext cx="3290" cy="1845"/>
            </a:xfrm>
            <a:prstGeom prst="straightConnector1">
              <a:avLst/>
            </a:prstGeom>
            <a:noFill/>
            <a:ln w="50800">
              <a:solidFill>
                <a:srgbClr val="000000"/>
              </a:solidFill>
              <a:round/>
              <a:headEnd/>
              <a:tailEnd type="arrow" w="sm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854" name="Text Box 14"/>
            <p:cNvSpPr txBox="1">
              <a:spLocks noChangeArrowheads="1"/>
            </p:cNvSpPr>
            <p:nvPr/>
          </p:nvSpPr>
          <p:spPr bwMode="auto">
            <a:xfrm>
              <a:off x="6169" y="9539"/>
              <a:ext cx="2590" cy="43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вопросы к тексту</a:t>
              </a:r>
              <a:endPara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53" name="Text Box 13"/>
            <p:cNvSpPr txBox="1">
              <a:spLocks noChangeArrowheads="1"/>
            </p:cNvSpPr>
            <p:nvPr/>
          </p:nvSpPr>
          <p:spPr bwMode="auto">
            <a:xfrm>
              <a:off x="4266" y="11351"/>
              <a:ext cx="4449" cy="43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СМЫСЛОВОЙ ОТРЫВОК</a:t>
              </a:r>
              <a:endPara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52" name="Text Box 12"/>
            <p:cNvSpPr txBox="1">
              <a:spLocks noChangeArrowheads="1"/>
            </p:cNvSpPr>
            <p:nvPr/>
          </p:nvSpPr>
          <p:spPr bwMode="auto">
            <a:xfrm>
              <a:off x="3859" y="10213"/>
              <a:ext cx="2590" cy="72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углубление в Слово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Пс</a:t>
              </a: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. 118, 148</a:t>
              </a:r>
              <a:endPara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5849" name="Group 9"/>
            <p:cNvGrpSpPr>
              <a:grpSpLocks/>
            </p:cNvGrpSpPr>
            <p:nvPr/>
          </p:nvGrpSpPr>
          <p:grpSpPr bwMode="auto">
            <a:xfrm>
              <a:off x="9252" y="10323"/>
              <a:ext cx="442" cy="684"/>
              <a:chOff x="8429" y="7784"/>
              <a:chExt cx="896" cy="1385"/>
            </a:xfrm>
          </p:grpSpPr>
          <p:sp>
            <p:nvSpPr>
              <p:cNvPr id="35851" name="AutoShape 11"/>
              <p:cNvSpPr>
                <a:spLocks noChangeArrowheads="1"/>
              </p:cNvSpPr>
              <p:nvPr/>
            </p:nvSpPr>
            <p:spPr bwMode="auto">
              <a:xfrm rot="7277709">
                <a:off x="8385" y="8602"/>
                <a:ext cx="611" cy="524"/>
              </a:xfrm>
              <a:prstGeom prst="flowChartDelay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850" name="AutoShape 10"/>
              <p:cNvSpPr>
                <a:spLocks noChangeShapeType="1"/>
              </p:cNvSpPr>
              <p:nvPr/>
            </p:nvSpPr>
            <p:spPr bwMode="auto">
              <a:xfrm flipV="1">
                <a:off x="8717" y="7784"/>
                <a:ext cx="608" cy="1049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35848" name="AutoShape 8"/>
            <p:cNvSpPr>
              <a:spLocks noChangeArrowheads="1"/>
            </p:cNvSpPr>
            <p:nvPr/>
          </p:nvSpPr>
          <p:spPr bwMode="auto">
            <a:xfrm>
              <a:off x="8502" y="11189"/>
              <a:ext cx="406" cy="406"/>
            </a:xfrm>
            <a:prstGeom prst="star8">
              <a:avLst>
                <a:gd name="adj" fmla="val 1477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847" name="AutoShape 7"/>
            <p:cNvSpPr>
              <a:spLocks noChangeArrowheads="1"/>
            </p:cNvSpPr>
            <p:nvPr/>
          </p:nvSpPr>
          <p:spPr bwMode="auto">
            <a:xfrm>
              <a:off x="8768" y="11249"/>
              <a:ext cx="406" cy="406"/>
            </a:xfrm>
            <a:prstGeom prst="star8">
              <a:avLst>
                <a:gd name="adj" fmla="val 1477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846" name="AutoShape 6"/>
            <p:cNvSpPr>
              <a:spLocks noChangeArrowheads="1"/>
            </p:cNvSpPr>
            <p:nvPr/>
          </p:nvSpPr>
          <p:spPr bwMode="auto">
            <a:xfrm>
              <a:off x="9018" y="11351"/>
              <a:ext cx="406" cy="406"/>
            </a:xfrm>
            <a:prstGeom prst="star8">
              <a:avLst>
                <a:gd name="adj" fmla="val 1477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845" name="AutoShape 5"/>
            <p:cNvSpPr>
              <a:spLocks noChangeArrowheads="1"/>
            </p:cNvSpPr>
            <p:nvPr/>
          </p:nvSpPr>
          <p:spPr bwMode="auto">
            <a:xfrm>
              <a:off x="9332" y="11189"/>
              <a:ext cx="406" cy="406"/>
            </a:xfrm>
            <a:prstGeom prst="star8">
              <a:avLst>
                <a:gd name="adj" fmla="val 1477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844" name="AutoShape 4"/>
            <p:cNvSpPr>
              <a:spLocks noChangeArrowheads="1"/>
            </p:cNvSpPr>
            <p:nvPr/>
          </p:nvSpPr>
          <p:spPr bwMode="auto">
            <a:xfrm>
              <a:off x="9038" y="11035"/>
              <a:ext cx="406" cy="406"/>
            </a:xfrm>
            <a:prstGeom prst="star8">
              <a:avLst>
                <a:gd name="adj" fmla="val 1477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843" name="AutoShape 3"/>
            <p:cNvSpPr>
              <a:spLocks noChangeArrowheads="1"/>
            </p:cNvSpPr>
            <p:nvPr/>
          </p:nvSpPr>
          <p:spPr bwMode="auto">
            <a:xfrm>
              <a:off x="7490" y="7221"/>
              <a:ext cx="406" cy="406"/>
            </a:xfrm>
            <a:prstGeom prst="star8">
              <a:avLst>
                <a:gd name="adj" fmla="val 1477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842" name="Text Box 2"/>
            <p:cNvSpPr txBox="1">
              <a:spLocks noChangeArrowheads="1"/>
            </p:cNvSpPr>
            <p:nvPr/>
          </p:nvSpPr>
          <p:spPr bwMode="auto">
            <a:xfrm>
              <a:off x="7713" y="7242"/>
              <a:ext cx="1909" cy="43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– ПРИМЕНЕНИЕ</a:t>
              </a:r>
              <a:endPara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2" name="Прямоугольник 41"/>
          <p:cNvSpPr/>
          <p:nvPr/>
        </p:nvSpPr>
        <p:spPr>
          <a:xfrm>
            <a:off x="357158" y="142852"/>
            <a:ext cx="8215370" cy="71438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РАЗБОР СВЯЩЕННОГО ПИСАНИЯ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346" y="357166"/>
            <a:ext cx="892965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Библейский отрывок: </a:t>
            </a:r>
            <a:r>
              <a:rPr lang="ru-RU" sz="2400" b="1" dirty="0" err="1" smtClean="0"/>
              <a:t>Иак</a:t>
            </a:r>
            <a:r>
              <a:rPr lang="ru-RU" sz="2400" b="1" dirty="0" smtClean="0"/>
              <a:t>. 5, 7 – 11 </a:t>
            </a:r>
          </a:p>
          <a:p>
            <a:r>
              <a:rPr lang="ru-RU" sz="2400" b="1" dirty="0" smtClean="0"/>
              <a:t>Тема: Как мы должны ожидать пришествие Господа.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План разбора:</a:t>
            </a:r>
          </a:p>
          <a:p>
            <a:r>
              <a:rPr lang="ru-RU" sz="2400" b="1" dirty="0" smtClean="0"/>
              <a:t>  1. Рассмотрение аллегории (примера) ст. 7</a:t>
            </a:r>
          </a:p>
          <a:p>
            <a:pPr marL="36000" indent="-457200"/>
            <a:r>
              <a:rPr lang="ru-RU" sz="2400" b="1" dirty="0" smtClean="0"/>
              <a:t>        - Терпение и награда земледельца</a:t>
            </a:r>
          </a:p>
          <a:p>
            <a:pPr marL="36000" indent="-457200"/>
            <a:r>
              <a:rPr lang="ru-RU" sz="2400" b="1" dirty="0" smtClean="0"/>
              <a:t>  2. Объяснение слов</a:t>
            </a:r>
          </a:p>
          <a:p>
            <a:pPr marL="36000" indent="-457200"/>
            <a:r>
              <a:rPr lang="ru-RU" sz="2400" b="1" dirty="0" smtClean="0"/>
              <a:t>        - </a:t>
            </a:r>
            <a:r>
              <a:rPr lang="ru-RU" sz="2400" b="1" dirty="0" err="1" smtClean="0"/>
              <a:t>Долготерпеть</a:t>
            </a:r>
            <a:r>
              <a:rPr lang="ru-RU" sz="2400" b="1" dirty="0" smtClean="0"/>
              <a:t>, сетовать, ублажать</a:t>
            </a:r>
          </a:p>
          <a:p>
            <a:pPr marL="36000" indent="-457200"/>
            <a:r>
              <a:rPr lang="ru-RU" sz="2400" b="1" dirty="0" smtClean="0"/>
              <a:t>  3. Апостольские советы   ст. 8 – 10</a:t>
            </a:r>
          </a:p>
          <a:p>
            <a:pPr marL="36000" indent="-457200"/>
            <a:r>
              <a:rPr lang="ru-RU" sz="2400" b="1" dirty="0" smtClean="0"/>
              <a:t>         - Укрепите сердца; не сетуйте;</a:t>
            </a:r>
          </a:p>
          <a:p>
            <a:pPr marL="36000" indent="-457200"/>
            <a:r>
              <a:rPr lang="ru-RU" sz="2400" b="1" dirty="0" smtClean="0"/>
              <a:t> </a:t>
            </a:r>
            <a:r>
              <a:rPr lang="ru-RU" sz="2400" b="1" dirty="0" smtClean="0"/>
              <a:t>                      возьмите в пример </a:t>
            </a:r>
          </a:p>
          <a:p>
            <a:pPr marL="36000" indent="-457200"/>
            <a:r>
              <a:rPr lang="ru-RU" sz="2400" b="1" dirty="0" smtClean="0"/>
              <a:t>  4. Применение</a:t>
            </a:r>
          </a:p>
          <a:p>
            <a:pPr marL="36000" indent="-457200"/>
            <a:r>
              <a:rPr lang="ru-RU" sz="2400" b="1" dirty="0" smtClean="0"/>
              <a:t>         - практические действия (забота о душе, забота об отношениях, изучение жизни библейских пророков)</a:t>
            </a:r>
          </a:p>
          <a:p>
            <a:pPr marL="36000" indent="-457200"/>
            <a:r>
              <a:rPr lang="ru-RU" sz="2400" b="1" dirty="0" smtClean="0"/>
              <a:t>         - Божье воздаяние  ст. 11</a:t>
            </a:r>
          </a:p>
          <a:p>
            <a:pPr marL="342900" indent="-342900"/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8501090" cy="928694"/>
          </a:xfrm>
          <a:solidFill>
            <a:schemeClr val="accent1"/>
          </a:solidFill>
        </p:spPr>
        <p:txBody>
          <a:bodyPr anchor="ctr"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ОСНОВНЫЕ ЭТАПЫ ПОДГОТОВКИ УРОКА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8860" y="1928802"/>
            <a:ext cx="55721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800" b="1" dirty="0" smtClean="0">
                <a:latin typeface="Calibri" pitchFamily="34" charset="0"/>
              </a:rPr>
              <a:t>1. СОЗДАНИЕ ОСНОВЫ УРОКА</a:t>
            </a:r>
          </a:p>
          <a:p>
            <a:pPr marL="342900" indent="-342900"/>
            <a:endParaRPr lang="ru-RU" sz="2800" b="1" dirty="0" smtClean="0">
              <a:latin typeface="Calibri" pitchFamily="34" charset="0"/>
            </a:endParaRPr>
          </a:p>
          <a:p>
            <a:pPr marL="342900" indent="-342900"/>
            <a:r>
              <a:rPr lang="ru-RU" sz="2800" b="1" dirty="0" smtClean="0">
                <a:latin typeface="Calibri" pitchFamily="34" charset="0"/>
              </a:rPr>
              <a:t>2. РАБОТА НАД ГЛАВНОЙ ЧАСТЬЮ</a:t>
            </a:r>
          </a:p>
          <a:p>
            <a:pPr marL="342900" indent="-342900"/>
            <a:endParaRPr lang="ru-RU" sz="2800" b="1" dirty="0" smtClean="0">
              <a:latin typeface="Calibri" pitchFamily="34" charset="0"/>
            </a:endParaRPr>
          </a:p>
          <a:p>
            <a:pPr marL="342900" indent="-342900"/>
            <a:r>
              <a:rPr lang="ru-RU" sz="2800" b="1" dirty="0" smtClean="0">
                <a:latin typeface="Calibri" pitchFamily="34" charset="0"/>
              </a:rPr>
              <a:t>3. ДОРАБОТКА ДЕТАЛЕЙ УРОКА</a:t>
            </a:r>
            <a:endParaRPr lang="ru-RU" sz="28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00034" y="285728"/>
            <a:ext cx="8143900" cy="928694"/>
          </a:xfrm>
          <a:prstGeom prst="rect">
            <a:avLst/>
          </a:prstGeom>
          <a:solidFill>
            <a:schemeClr val="accent1"/>
          </a:solidFill>
        </p:spPr>
        <p:txBody>
          <a:bodyPr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СОЗДАНИЕ ОСНОВЫ УРОКА</a:t>
            </a:r>
            <a:endParaRPr kumimoji="0" lang="ru-RU" sz="24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1857364"/>
            <a:ext cx="58579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2800" b="1" dirty="0" smtClean="0">
                <a:latin typeface="Calibri" pitchFamily="34" charset="0"/>
              </a:rPr>
              <a:t>1. ФОРМУЛИРОВКА  ТЕМЫ</a:t>
            </a:r>
          </a:p>
          <a:p>
            <a:pPr lvl="0">
              <a:spcBef>
                <a:spcPct val="0"/>
              </a:spcBef>
              <a:defRPr/>
            </a:pPr>
            <a:endParaRPr lang="ru-RU" sz="2800" b="1" dirty="0" smtClean="0">
              <a:latin typeface="Calibri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ru-RU" sz="2800" b="1" dirty="0" smtClean="0">
                <a:latin typeface="Calibri" pitchFamily="34" charset="0"/>
              </a:rPr>
              <a:t>2. </a:t>
            </a:r>
            <a:r>
              <a:rPr lang="ru-RU" sz="2800" b="1" dirty="0" smtClean="0">
                <a:latin typeface="Calibri" pitchFamily="34" charset="0"/>
              </a:rPr>
              <a:t>ОПРЕДЕЛЕНИЕ  ГЛАВНОЙ  МЫСЛИ</a:t>
            </a:r>
            <a:endParaRPr lang="ru-RU" sz="2800" b="1" dirty="0" smtClean="0">
              <a:latin typeface="Calibri" pitchFamily="34" charset="0"/>
            </a:endParaRPr>
          </a:p>
          <a:p>
            <a:pPr lvl="0">
              <a:spcBef>
                <a:spcPct val="0"/>
              </a:spcBef>
              <a:defRPr/>
            </a:pPr>
            <a:endParaRPr lang="ru-RU" sz="2800" b="1" dirty="0" smtClean="0">
              <a:latin typeface="Calibri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ru-RU" sz="2800" b="1" dirty="0" smtClean="0">
                <a:latin typeface="Calibri" pitchFamily="34" charset="0"/>
              </a:rPr>
              <a:t>3. </a:t>
            </a:r>
            <a:r>
              <a:rPr lang="ru-RU" sz="2800" b="1" dirty="0" smtClean="0">
                <a:latin typeface="Calibri" pitchFamily="34" charset="0"/>
              </a:rPr>
              <a:t>ПОСТАНОВКА   </a:t>
            </a:r>
            <a:r>
              <a:rPr lang="ru-RU" sz="2800" b="1" dirty="0" smtClean="0">
                <a:latin typeface="Calibri" pitchFamily="34" charset="0"/>
              </a:rPr>
              <a:t>ЦЕЛИ</a:t>
            </a:r>
            <a:endParaRPr lang="ru-RU" sz="2800" b="1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09" name="Text Box 45"/>
          <p:cNvSpPr txBox="1">
            <a:spLocks noChangeArrowheads="1"/>
          </p:cNvSpPr>
          <p:nvPr/>
        </p:nvSpPr>
        <p:spPr bwMode="auto">
          <a:xfrm>
            <a:off x="642910" y="1571612"/>
            <a:ext cx="2571768" cy="3571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1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Объяснить</a:t>
            </a:r>
          </a:p>
          <a:p>
            <a:pPr marL="0" marR="0" lvl="1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Научить</a:t>
            </a:r>
          </a:p>
          <a:p>
            <a:pPr marL="0" marR="0" lvl="1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Убедить   </a:t>
            </a:r>
          </a:p>
          <a:p>
            <a:pPr marL="0" marR="0" lvl="1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Расширить </a:t>
            </a:r>
          </a:p>
          <a:p>
            <a:pPr marL="0" marR="0" lvl="1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Раскрыть</a:t>
            </a:r>
          </a:p>
          <a:p>
            <a:pPr marL="0" marR="0" lvl="1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Показать</a:t>
            </a:r>
          </a:p>
          <a:p>
            <a:pPr marL="0" marR="0" lvl="1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Доказать </a:t>
            </a:r>
          </a:p>
          <a:p>
            <a:pPr marL="0" marR="0" lvl="1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Дать</a:t>
            </a:r>
          </a:p>
          <a:p>
            <a:pPr marL="0" marR="0" lvl="1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Способствовать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3688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6865" name="Group 1"/>
          <p:cNvGrpSpPr>
            <a:grpSpLocks noChangeAspect="1"/>
          </p:cNvGrpSpPr>
          <p:nvPr/>
        </p:nvGrpSpPr>
        <p:grpSpPr bwMode="auto">
          <a:xfrm>
            <a:off x="857206" y="556473"/>
            <a:ext cx="7644151" cy="5799274"/>
            <a:chOff x="2255" y="1206"/>
            <a:chExt cx="9778" cy="7419"/>
          </a:xfrm>
        </p:grpSpPr>
        <p:sp>
          <p:nvSpPr>
            <p:cNvPr id="36879" name="Text Box 15"/>
            <p:cNvSpPr txBox="1">
              <a:spLocks noChangeArrowheads="1"/>
            </p:cNvSpPr>
            <p:nvPr/>
          </p:nvSpPr>
          <p:spPr bwMode="auto">
            <a:xfrm>
              <a:off x="8617" y="2810"/>
              <a:ext cx="3416" cy="261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Стимулировать</a:t>
              </a:r>
              <a:endPara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Заинтересовать</a:t>
              </a:r>
              <a:endPara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Воспитать</a:t>
              </a:r>
              <a:endPara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Вдохновить</a:t>
              </a:r>
              <a:endPara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Привить</a:t>
              </a:r>
              <a:endPara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</p:txBody>
        </p:sp>
        <p:grpSp>
          <p:nvGrpSpPr>
            <p:cNvPr id="36873" name="Group 9"/>
            <p:cNvGrpSpPr>
              <a:grpSpLocks/>
            </p:cNvGrpSpPr>
            <p:nvPr/>
          </p:nvGrpSpPr>
          <p:grpSpPr bwMode="auto">
            <a:xfrm>
              <a:off x="5387" y="3239"/>
              <a:ext cx="2354" cy="5386"/>
              <a:chOff x="5387" y="3239"/>
              <a:chExt cx="2354" cy="5386"/>
            </a:xfrm>
          </p:grpSpPr>
          <p:sp>
            <p:nvSpPr>
              <p:cNvPr id="36878" name="AutoShape 14"/>
              <p:cNvSpPr>
                <a:spLocks noChangeArrowheads="1"/>
              </p:cNvSpPr>
              <p:nvPr/>
            </p:nvSpPr>
            <p:spPr bwMode="auto">
              <a:xfrm>
                <a:off x="5387" y="4221"/>
                <a:ext cx="2354" cy="2354"/>
              </a:xfrm>
              <a:prstGeom prst="roundRect">
                <a:avLst>
                  <a:gd name="adj" fmla="val 29625"/>
                </a:avLst>
              </a:prstGeom>
              <a:solidFill>
                <a:srgbClr val="EEECE1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877" name="AutoShape 13"/>
              <p:cNvSpPr>
                <a:spLocks noChangeArrowheads="1"/>
              </p:cNvSpPr>
              <p:nvPr/>
            </p:nvSpPr>
            <p:spPr bwMode="auto">
              <a:xfrm>
                <a:off x="5826" y="4333"/>
                <a:ext cx="1493" cy="4292"/>
              </a:xfrm>
              <a:prstGeom prst="roundRect">
                <a:avLst>
                  <a:gd name="adj" fmla="val 50000"/>
                </a:avLst>
              </a:prstGeom>
              <a:solidFill>
                <a:srgbClr val="EEECE1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876" name="AutoShape 12"/>
              <p:cNvSpPr>
                <a:spLocks noChangeShapeType="1"/>
              </p:cNvSpPr>
              <p:nvPr/>
            </p:nvSpPr>
            <p:spPr bwMode="auto">
              <a:xfrm>
                <a:off x="6572" y="6188"/>
                <a:ext cx="1" cy="2423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875" name="AutoShape 11"/>
              <p:cNvSpPr>
                <a:spLocks noChangeArrowheads="1"/>
              </p:cNvSpPr>
              <p:nvPr/>
            </p:nvSpPr>
            <p:spPr bwMode="auto">
              <a:xfrm>
                <a:off x="5706" y="4291"/>
                <a:ext cx="1688" cy="692"/>
              </a:xfrm>
              <a:prstGeom prst="roundRect">
                <a:avLst>
                  <a:gd name="adj" fmla="val 16667"/>
                </a:avLst>
              </a:prstGeom>
              <a:solidFill>
                <a:srgbClr val="EEECE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874" name="Oval 10"/>
              <p:cNvSpPr>
                <a:spLocks noChangeArrowheads="1"/>
              </p:cNvSpPr>
              <p:nvPr/>
            </p:nvSpPr>
            <p:spPr bwMode="auto">
              <a:xfrm>
                <a:off x="5998" y="3239"/>
                <a:ext cx="1094" cy="982"/>
              </a:xfrm>
              <a:prstGeom prst="ellipse">
                <a:avLst/>
              </a:prstGeom>
              <a:solidFill>
                <a:srgbClr val="EEECE1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36872" name="Text Box 8"/>
            <p:cNvSpPr txBox="1">
              <a:spLocks noChangeArrowheads="1"/>
            </p:cNvSpPr>
            <p:nvPr/>
          </p:nvSpPr>
          <p:spPr bwMode="auto">
            <a:xfrm>
              <a:off x="2255" y="1206"/>
              <a:ext cx="1883" cy="5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РАЗУМ</a:t>
              </a:r>
              <a:endPara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71" name="Text Box 7"/>
            <p:cNvSpPr txBox="1">
              <a:spLocks noChangeArrowheads="1"/>
            </p:cNvSpPr>
            <p:nvPr/>
          </p:nvSpPr>
          <p:spPr bwMode="auto">
            <a:xfrm>
              <a:off x="8963" y="1865"/>
              <a:ext cx="2156" cy="70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ЧУВСТВА</a:t>
              </a:r>
              <a:endPara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70" name="Text Box 6"/>
            <p:cNvSpPr txBox="1">
              <a:spLocks noChangeArrowheads="1"/>
            </p:cNvSpPr>
            <p:nvPr/>
          </p:nvSpPr>
          <p:spPr bwMode="auto">
            <a:xfrm>
              <a:off x="9208" y="5523"/>
              <a:ext cx="1545" cy="6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rgbClr val="00CC0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ВОЛЯ</a:t>
              </a:r>
              <a:endPara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69" name="AutoShape 5"/>
            <p:cNvSpPr>
              <a:spLocks noChangeShapeType="1"/>
            </p:cNvSpPr>
            <p:nvPr/>
          </p:nvSpPr>
          <p:spPr bwMode="auto">
            <a:xfrm flipH="1" flipV="1">
              <a:off x="4076" y="1597"/>
              <a:ext cx="2449" cy="1864"/>
            </a:xfrm>
            <a:prstGeom prst="straightConnector1">
              <a:avLst/>
            </a:prstGeom>
            <a:noFill/>
            <a:ln w="38100">
              <a:solidFill>
                <a:srgbClr val="00206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868" name="AutoShape 4"/>
            <p:cNvSpPr>
              <a:spLocks noChangeShapeType="1"/>
            </p:cNvSpPr>
            <p:nvPr/>
          </p:nvSpPr>
          <p:spPr bwMode="auto">
            <a:xfrm flipV="1">
              <a:off x="6903" y="2263"/>
              <a:ext cx="2060" cy="2596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867" name="AutoShape 3"/>
            <p:cNvSpPr>
              <a:spLocks noChangeShapeType="1"/>
            </p:cNvSpPr>
            <p:nvPr/>
          </p:nvSpPr>
          <p:spPr bwMode="auto">
            <a:xfrm flipH="1">
              <a:off x="7555" y="5871"/>
              <a:ext cx="1584" cy="222"/>
            </a:xfrm>
            <a:prstGeom prst="straightConnector1">
              <a:avLst/>
            </a:prstGeom>
            <a:noFill/>
            <a:ln w="38100">
              <a:solidFill>
                <a:srgbClr val="00B05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866" name="Text Box 2"/>
            <p:cNvSpPr txBox="1">
              <a:spLocks noChangeArrowheads="1"/>
            </p:cNvSpPr>
            <p:nvPr/>
          </p:nvSpPr>
          <p:spPr bwMode="auto">
            <a:xfrm>
              <a:off x="8652" y="6196"/>
              <a:ext cx="2022" cy="97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Побудить</a:t>
              </a:r>
              <a:endPara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Призвать</a:t>
              </a:r>
              <a:endPara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571472" y="4000504"/>
            <a:ext cx="2214578" cy="100013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АДАМ</a:t>
            </a:r>
            <a:endParaRPr lang="ru-RU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393273" y="4000504"/>
            <a:ext cx="2214578" cy="100013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АВРААМ</a:t>
            </a:r>
            <a:endParaRPr lang="ru-RU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215074" y="4000504"/>
            <a:ext cx="2214578" cy="100013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ДАВИД</a:t>
            </a:r>
            <a:endParaRPr lang="ru-RU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2928926" y="4250537"/>
            <a:ext cx="357190" cy="540000"/>
          </a:xfrm>
          <a:prstGeom prst="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5715008" y="4250537"/>
            <a:ext cx="357190" cy="540000"/>
          </a:xfrm>
          <a:prstGeom prst="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Левая фигурная скобка 22"/>
          <p:cNvSpPr/>
          <p:nvPr/>
        </p:nvSpPr>
        <p:spPr>
          <a:xfrm rot="5400000">
            <a:off x="4179091" y="-428652"/>
            <a:ext cx="714380" cy="7643866"/>
          </a:xfrm>
          <a:prstGeom prst="leftBrace">
            <a:avLst>
              <a:gd name="adj1" fmla="val 86245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1785918" y="1071546"/>
            <a:ext cx="5643602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800" b="1" dirty="0" smtClean="0"/>
              <a:t>Библейские личности Ветхого Завета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214810" y="2071678"/>
            <a:ext cx="64294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5400" b="1" dirty="0" smtClean="0"/>
              <a:t>?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71472" y="4000504"/>
            <a:ext cx="2214578" cy="100013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ИОАНН</a:t>
            </a:r>
            <a:endParaRPr lang="ru-RU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393273" y="4000504"/>
            <a:ext cx="2214578" cy="100013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ПЁТР</a:t>
            </a:r>
            <a:endParaRPr lang="ru-RU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215074" y="4000504"/>
            <a:ext cx="2214578" cy="100013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ПАВЕЛ</a:t>
            </a:r>
            <a:endParaRPr lang="ru-RU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2928926" y="4250537"/>
            <a:ext cx="357190" cy="540000"/>
          </a:xfrm>
          <a:prstGeom prst="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715008" y="4250537"/>
            <a:ext cx="357190" cy="540000"/>
          </a:xfrm>
          <a:prstGeom prst="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Левая фигурная скобка 6"/>
          <p:cNvSpPr/>
          <p:nvPr/>
        </p:nvSpPr>
        <p:spPr>
          <a:xfrm rot="5400000">
            <a:off x="4179091" y="-428652"/>
            <a:ext cx="714380" cy="7643866"/>
          </a:xfrm>
          <a:prstGeom prst="leftBrace">
            <a:avLst>
              <a:gd name="adj1" fmla="val 86245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785918" y="1071546"/>
            <a:ext cx="5643602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800" b="1" dirty="0" smtClean="0"/>
              <a:t>Библейские личности Нового Завета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14810" y="2071678"/>
            <a:ext cx="64294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5400" b="1" dirty="0" smtClean="0"/>
              <a:t>?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71472" y="4107661"/>
            <a:ext cx="3500462" cy="100013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Личности Ветхого Завета</a:t>
            </a:r>
            <a:endParaRPr lang="ru-RU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" name="Левая фигурная скобка 6"/>
          <p:cNvSpPr/>
          <p:nvPr/>
        </p:nvSpPr>
        <p:spPr>
          <a:xfrm rot="5400000">
            <a:off x="4179091" y="-428652"/>
            <a:ext cx="714380" cy="7643866"/>
          </a:xfrm>
          <a:prstGeom prst="leftBrace">
            <a:avLst>
              <a:gd name="adj1" fmla="val 86245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785918" y="1071546"/>
            <a:ext cx="5643602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800" b="1" dirty="0" smtClean="0"/>
              <a:t>Библейская история </a:t>
            </a:r>
          </a:p>
          <a:p>
            <a:pPr algn="ctr"/>
            <a:r>
              <a:rPr lang="ru-RU" sz="2800" b="1" dirty="0" smtClean="0"/>
              <a:t>в  личностях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14810" y="2071678"/>
            <a:ext cx="64294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5400" b="1" dirty="0" smtClean="0"/>
              <a:t>?</a:t>
            </a:r>
            <a:endParaRPr lang="ru-RU" sz="5400" b="1" dirty="0"/>
          </a:p>
        </p:txBody>
      </p:sp>
      <p:sp>
        <p:nvSpPr>
          <p:cNvPr id="10" name="Овал 9"/>
          <p:cNvSpPr/>
          <p:nvPr/>
        </p:nvSpPr>
        <p:spPr>
          <a:xfrm>
            <a:off x="4857752" y="4107661"/>
            <a:ext cx="3500462" cy="100013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Личности </a:t>
            </a:r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Нового Завета</a:t>
            </a:r>
            <a:endParaRPr lang="ru-RU" sz="2800" b="1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6248" y="4286256"/>
            <a:ext cx="42862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3600" b="1" dirty="0" smtClean="0"/>
              <a:t>+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00034" y="4089801"/>
            <a:ext cx="3714776" cy="1321603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БИБЛЕЙСКАЯ ИСТОРИЯ В ЛИЧНОСТЯХ</a:t>
            </a:r>
            <a:endParaRPr lang="ru-RU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" name="Левая фигурная скобка 6"/>
          <p:cNvSpPr/>
          <p:nvPr/>
        </p:nvSpPr>
        <p:spPr>
          <a:xfrm rot="5400000">
            <a:off x="4179091" y="-428652"/>
            <a:ext cx="714380" cy="7643866"/>
          </a:xfrm>
          <a:prstGeom prst="leftBrace">
            <a:avLst>
              <a:gd name="adj1" fmla="val 86245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785918" y="1071546"/>
            <a:ext cx="5643602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800" b="1" dirty="0" smtClean="0"/>
              <a:t>Изучение </a:t>
            </a:r>
          </a:p>
          <a:p>
            <a:pPr algn="ctr"/>
            <a:r>
              <a:rPr lang="ru-RU" sz="2800" b="1" dirty="0" smtClean="0"/>
              <a:t>Б</a:t>
            </a:r>
            <a:r>
              <a:rPr lang="ru-RU" sz="2800" b="1" dirty="0" smtClean="0"/>
              <a:t>иблейской истории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14810" y="2071678"/>
            <a:ext cx="64294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5400" b="1" dirty="0" smtClean="0"/>
              <a:t>?</a:t>
            </a:r>
            <a:endParaRPr lang="ru-RU" sz="5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86248" y="4427437"/>
            <a:ext cx="42862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3600" b="1" dirty="0" smtClean="0"/>
              <a:t>+</a:t>
            </a:r>
            <a:endParaRPr lang="ru-RU" sz="3600" b="1" dirty="0"/>
          </a:p>
        </p:txBody>
      </p:sp>
      <p:sp>
        <p:nvSpPr>
          <p:cNvPr id="12" name="Овал 11"/>
          <p:cNvSpPr/>
          <p:nvPr/>
        </p:nvSpPr>
        <p:spPr>
          <a:xfrm>
            <a:off x="4786314" y="4089801"/>
            <a:ext cx="3714776" cy="1321603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БИБЛЕЙСКАЯ ИСТОРИЯ В СОБЫТИЯХ</a:t>
            </a:r>
            <a:endParaRPr lang="ru-RU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8" name="Группа 17"/>
          <p:cNvGrpSpPr/>
          <p:nvPr/>
        </p:nvGrpSpPr>
        <p:grpSpPr>
          <a:xfrm>
            <a:off x="2214546" y="1285860"/>
            <a:ext cx="4714908" cy="5214974"/>
            <a:chOff x="357158" y="1071546"/>
            <a:chExt cx="4714908" cy="5214974"/>
          </a:xfrm>
          <a:noFill/>
        </p:grpSpPr>
        <p:sp>
          <p:nvSpPr>
            <p:cNvPr id="12" name="Прямоугольник 11"/>
            <p:cNvSpPr/>
            <p:nvPr/>
          </p:nvSpPr>
          <p:spPr>
            <a:xfrm>
              <a:off x="357158" y="1071546"/>
              <a:ext cx="4714908" cy="1000132"/>
            </a:xfrm>
            <a:prstGeom prst="rect">
              <a:avLst/>
            </a:prstGeom>
            <a:grp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</a:rPr>
                <a:t>ВСТУПЛЕНИЕ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57158" y="2786058"/>
              <a:ext cx="4714908" cy="1785950"/>
            </a:xfrm>
            <a:prstGeom prst="rect">
              <a:avLst/>
            </a:prstGeom>
            <a:grp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</a:rPr>
                <a:t>ОСНОВНАЯ ЧАСТЬ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57158" y="5286388"/>
              <a:ext cx="4714908" cy="1000132"/>
            </a:xfrm>
            <a:prstGeom prst="rect">
              <a:avLst/>
            </a:prstGeom>
            <a:grp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</a:rPr>
                <a:t>ЗАКЛЮЧЕНИЕ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Стрелка вниз 15"/>
            <p:cNvSpPr/>
            <p:nvPr/>
          </p:nvSpPr>
          <p:spPr>
            <a:xfrm>
              <a:off x="2214546" y="4714884"/>
              <a:ext cx="928694" cy="428628"/>
            </a:xfrm>
            <a:prstGeom prst="downArrow">
              <a:avLst/>
            </a:prstGeom>
            <a:grp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7" name="Стрелка вниз 16"/>
            <p:cNvSpPr/>
            <p:nvPr/>
          </p:nvSpPr>
          <p:spPr>
            <a:xfrm>
              <a:off x="2214546" y="2214554"/>
              <a:ext cx="928694" cy="428628"/>
            </a:xfrm>
            <a:prstGeom prst="downArrow">
              <a:avLst/>
            </a:prstGeom>
            <a:grp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85720" y="142852"/>
            <a:ext cx="8429684" cy="720000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ru-RU" sz="2400" b="1" dirty="0" smtClean="0"/>
              <a:t>ОБЩАЯ СТРУКТУРА БИБЛЕЙСКИХ УРОКОВ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42852"/>
            <a:ext cx="8215370" cy="71438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ПОСТРОЕНИЕ ОСНОВНОЙ ЧАСТИ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1439" y="1000108"/>
            <a:ext cx="8286808" cy="15716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chemeClr val="tx1"/>
                </a:solidFill>
              </a:rPr>
              <a:t>Тематический  урок: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 – ряд утверждений, доказательств, обоснований, по определенной теме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1439" y="2857496"/>
            <a:ext cx="8286808" cy="15716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chemeClr val="tx1"/>
                </a:solidFill>
              </a:rPr>
              <a:t>Библейский рассказ: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 – изложение библейской истории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1439" y="4714884"/>
            <a:ext cx="8286808" cy="15716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chemeClr val="tx1"/>
                </a:solidFill>
              </a:rPr>
              <a:t>Разбор Священного Писания: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 – изучение определенного библейского отрывка 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01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2769" name="Group 1"/>
          <p:cNvGrpSpPr>
            <a:grpSpLocks noChangeAspect="1"/>
          </p:cNvGrpSpPr>
          <p:nvPr/>
        </p:nvGrpSpPr>
        <p:grpSpPr bwMode="auto">
          <a:xfrm>
            <a:off x="334004" y="1357298"/>
            <a:ext cx="8193933" cy="4214842"/>
            <a:chOff x="4005" y="7710"/>
            <a:chExt cx="7597" cy="3746"/>
          </a:xfrm>
        </p:grpSpPr>
        <p:sp>
          <p:nvSpPr>
            <p:cNvPr id="32799" name="AutoShape 31"/>
            <p:cNvSpPr>
              <a:spLocks noChangeShapeType="1"/>
            </p:cNvSpPr>
            <p:nvPr/>
          </p:nvSpPr>
          <p:spPr bwMode="auto">
            <a:xfrm>
              <a:off x="4018" y="8086"/>
              <a:ext cx="6036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798" name="Text Box 30"/>
            <p:cNvSpPr txBox="1">
              <a:spLocks noChangeArrowheads="1"/>
            </p:cNvSpPr>
            <p:nvPr/>
          </p:nvSpPr>
          <p:spPr bwMode="auto">
            <a:xfrm>
              <a:off x="4005" y="11066"/>
              <a:ext cx="6119" cy="390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БИБЛЕЙСКОЕ ОСНОВАНИЕ</a:t>
              </a:r>
              <a:endPara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97" name="Text Box 29"/>
            <p:cNvSpPr txBox="1">
              <a:spLocks noChangeArrowheads="1"/>
            </p:cNvSpPr>
            <p:nvPr/>
          </p:nvSpPr>
          <p:spPr bwMode="auto">
            <a:xfrm>
              <a:off x="6135" y="7710"/>
              <a:ext cx="2055" cy="42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ТЕМА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96" name="AutoShape 28"/>
            <p:cNvSpPr>
              <a:spLocks noChangeShapeType="1"/>
            </p:cNvSpPr>
            <p:nvPr/>
          </p:nvSpPr>
          <p:spPr bwMode="auto">
            <a:xfrm>
              <a:off x="9809" y="8086"/>
              <a:ext cx="1" cy="2501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795" name="AutoShape 27"/>
            <p:cNvSpPr>
              <a:spLocks noChangeShapeType="1"/>
            </p:cNvSpPr>
            <p:nvPr/>
          </p:nvSpPr>
          <p:spPr bwMode="auto">
            <a:xfrm>
              <a:off x="8100" y="8086"/>
              <a:ext cx="1" cy="25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794" name="AutoShape 26"/>
            <p:cNvSpPr>
              <a:spLocks noChangeShapeType="1"/>
            </p:cNvSpPr>
            <p:nvPr/>
          </p:nvSpPr>
          <p:spPr bwMode="auto">
            <a:xfrm>
              <a:off x="6375" y="8970"/>
              <a:ext cx="1" cy="161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793" name="AutoShape 25"/>
            <p:cNvSpPr>
              <a:spLocks noChangeShapeType="1"/>
            </p:cNvSpPr>
            <p:nvPr/>
          </p:nvSpPr>
          <p:spPr bwMode="auto">
            <a:xfrm>
              <a:off x="4665" y="9922"/>
              <a:ext cx="1" cy="65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792" name="Text Box 24"/>
            <p:cNvSpPr txBox="1">
              <a:spLocks noChangeArrowheads="1"/>
            </p:cNvSpPr>
            <p:nvPr/>
          </p:nvSpPr>
          <p:spPr bwMode="auto">
            <a:xfrm>
              <a:off x="4815" y="9954"/>
              <a:ext cx="1320" cy="42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часть 1</a:t>
              </a:r>
              <a:endPara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91" name="Text Box 23"/>
            <p:cNvSpPr txBox="1">
              <a:spLocks noChangeArrowheads="1"/>
            </p:cNvSpPr>
            <p:nvPr/>
          </p:nvSpPr>
          <p:spPr bwMode="auto">
            <a:xfrm>
              <a:off x="6570" y="8970"/>
              <a:ext cx="1320" cy="42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часть 2</a:t>
              </a:r>
              <a:endPara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90" name="Text Box 22"/>
            <p:cNvSpPr txBox="1">
              <a:spLocks noChangeArrowheads="1"/>
            </p:cNvSpPr>
            <p:nvPr/>
          </p:nvSpPr>
          <p:spPr bwMode="auto">
            <a:xfrm>
              <a:off x="8280" y="8132"/>
              <a:ext cx="1320" cy="42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часть 3</a:t>
              </a:r>
              <a:endPara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89" name="Text Box 21"/>
            <p:cNvSpPr txBox="1">
              <a:spLocks noChangeArrowheads="1"/>
            </p:cNvSpPr>
            <p:nvPr/>
          </p:nvSpPr>
          <p:spPr bwMode="auto">
            <a:xfrm>
              <a:off x="10374" y="9885"/>
              <a:ext cx="1228" cy="72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ПРИМЕНЕНИЕ</a:t>
              </a:r>
              <a:endPara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и</a:t>
              </a:r>
              <a:endPara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ПЕРЕХОД</a:t>
              </a:r>
              <a:endPara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88" name="AutoShape 20"/>
            <p:cNvSpPr>
              <a:spLocks noChangeShapeType="1"/>
            </p:cNvSpPr>
            <p:nvPr/>
          </p:nvSpPr>
          <p:spPr bwMode="auto">
            <a:xfrm>
              <a:off x="4665" y="9922"/>
              <a:ext cx="171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b="1" dirty="0"/>
            </a:p>
          </p:txBody>
        </p:sp>
        <p:sp>
          <p:nvSpPr>
            <p:cNvPr id="32787" name="AutoShape 19"/>
            <p:cNvSpPr>
              <a:spLocks noChangeShapeType="1"/>
            </p:cNvSpPr>
            <p:nvPr/>
          </p:nvSpPr>
          <p:spPr bwMode="auto">
            <a:xfrm>
              <a:off x="6375" y="8970"/>
              <a:ext cx="1725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/>
            </a:p>
          </p:txBody>
        </p:sp>
        <p:sp>
          <p:nvSpPr>
            <p:cNvPr id="32786" name="AutoShape 18"/>
            <p:cNvSpPr>
              <a:spLocks noChangeShapeType="1"/>
            </p:cNvSpPr>
            <p:nvPr/>
          </p:nvSpPr>
          <p:spPr bwMode="auto">
            <a:xfrm>
              <a:off x="8100" y="8085"/>
              <a:ext cx="1709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785" name="Text Box 17"/>
            <p:cNvSpPr txBox="1">
              <a:spLocks noChangeArrowheads="1"/>
            </p:cNvSpPr>
            <p:nvPr/>
          </p:nvSpPr>
          <p:spPr bwMode="auto">
            <a:xfrm>
              <a:off x="6311" y="10600"/>
              <a:ext cx="1722" cy="404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ОСНОВАНИЕ 2</a:t>
              </a:r>
              <a:endPara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84" name="Text Box 16"/>
            <p:cNvSpPr txBox="1">
              <a:spLocks noChangeArrowheads="1"/>
            </p:cNvSpPr>
            <p:nvPr/>
          </p:nvSpPr>
          <p:spPr bwMode="auto">
            <a:xfrm>
              <a:off x="8101" y="10600"/>
              <a:ext cx="1708" cy="404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ОСНОВАНИЕ 3</a:t>
              </a:r>
              <a:endParaRPr kumimoji="0" lang="ru-RU" sz="3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83" name="AutoShape 15"/>
            <p:cNvSpPr>
              <a:spLocks noChangeShapeType="1"/>
            </p:cNvSpPr>
            <p:nvPr/>
          </p:nvSpPr>
          <p:spPr bwMode="auto">
            <a:xfrm>
              <a:off x="6375" y="9922"/>
              <a:ext cx="3435" cy="1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782" name="AutoShape 14"/>
            <p:cNvSpPr>
              <a:spLocks noChangeShapeType="1"/>
            </p:cNvSpPr>
            <p:nvPr/>
          </p:nvSpPr>
          <p:spPr bwMode="auto">
            <a:xfrm>
              <a:off x="8100" y="8970"/>
              <a:ext cx="1709" cy="1"/>
            </a:xfrm>
            <a:prstGeom prst="straightConnector1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781" name="Text Box 13"/>
            <p:cNvSpPr txBox="1">
              <a:spLocks noChangeArrowheads="1"/>
            </p:cNvSpPr>
            <p:nvPr/>
          </p:nvSpPr>
          <p:spPr bwMode="auto">
            <a:xfrm>
              <a:off x="4547" y="10600"/>
              <a:ext cx="1692" cy="404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ОСНОВАНИЕ 1</a:t>
              </a:r>
              <a:endParaRPr kumimoji="0" lang="ru-RU" sz="3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80" name="Rectangle 12"/>
            <p:cNvSpPr>
              <a:spLocks noChangeArrowheads="1"/>
            </p:cNvSpPr>
            <p:nvPr/>
          </p:nvSpPr>
          <p:spPr bwMode="auto">
            <a:xfrm>
              <a:off x="6239" y="9919"/>
              <a:ext cx="143" cy="626"/>
            </a:xfrm>
            <a:prstGeom prst="rect">
              <a:avLst/>
            </a:prstGeom>
            <a:solidFill>
              <a:srgbClr val="A5A5A5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779" name="Rectangle 11"/>
            <p:cNvSpPr>
              <a:spLocks noChangeArrowheads="1"/>
            </p:cNvSpPr>
            <p:nvPr/>
          </p:nvSpPr>
          <p:spPr bwMode="auto">
            <a:xfrm>
              <a:off x="7965" y="8970"/>
              <a:ext cx="135" cy="1575"/>
            </a:xfrm>
            <a:prstGeom prst="rect">
              <a:avLst/>
            </a:prstGeom>
            <a:solidFill>
              <a:srgbClr val="A5A5A5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778" name="Rectangle 10"/>
            <p:cNvSpPr>
              <a:spLocks noChangeArrowheads="1"/>
            </p:cNvSpPr>
            <p:nvPr/>
          </p:nvSpPr>
          <p:spPr bwMode="auto">
            <a:xfrm>
              <a:off x="9674" y="8085"/>
              <a:ext cx="136" cy="2460"/>
            </a:xfrm>
            <a:prstGeom prst="rect">
              <a:avLst/>
            </a:prstGeom>
            <a:solidFill>
              <a:srgbClr val="A5A5A5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777" name="AutoShape 9"/>
            <p:cNvSpPr>
              <a:spLocks noChangeShapeType="1"/>
            </p:cNvSpPr>
            <p:nvPr/>
          </p:nvSpPr>
          <p:spPr bwMode="auto">
            <a:xfrm flipH="1" flipV="1">
              <a:off x="8100" y="9758"/>
              <a:ext cx="2274" cy="61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776" name="AutoShape 8"/>
            <p:cNvSpPr>
              <a:spLocks noChangeShapeType="1"/>
            </p:cNvSpPr>
            <p:nvPr/>
          </p:nvSpPr>
          <p:spPr bwMode="auto">
            <a:xfrm flipH="1" flipV="1">
              <a:off x="6382" y="10232"/>
              <a:ext cx="3992" cy="14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775" name="Text Box 7"/>
            <p:cNvSpPr txBox="1">
              <a:spLocks noChangeArrowheads="1"/>
            </p:cNvSpPr>
            <p:nvPr/>
          </p:nvSpPr>
          <p:spPr bwMode="auto">
            <a:xfrm>
              <a:off x="10374" y="8085"/>
              <a:ext cx="1228" cy="704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ПРИМЕНЕНИЕ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и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ВЫВОД</a:t>
              </a:r>
              <a:endPara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74" name="AutoShape 6"/>
            <p:cNvSpPr>
              <a:spLocks noChangeShapeType="1"/>
            </p:cNvSpPr>
            <p:nvPr/>
          </p:nvSpPr>
          <p:spPr bwMode="auto">
            <a:xfrm flipH="1">
              <a:off x="9810" y="8739"/>
              <a:ext cx="564" cy="57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773" name="AutoShape 5"/>
            <p:cNvSpPr>
              <a:spLocks noChangeShapeType="1"/>
            </p:cNvSpPr>
            <p:nvPr/>
          </p:nvSpPr>
          <p:spPr bwMode="auto">
            <a:xfrm flipV="1">
              <a:off x="4665" y="8192"/>
              <a:ext cx="3259" cy="1450"/>
            </a:xfrm>
            <a:prstGeom prst="straightConnector1">
              <a:avLst/>
            </a:prstGeom>
            <a:noFill/>
            <a:ln w="63500">
              <a:solidFill>
                <a:srgbClr val="000000"/>
              </a:solidFill>
              <a:round/>
              <a:headEnd/>
              <a:tailEnd type="arrow" w="sm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772" name="AutoShape 4"/>
            <p:cNvSpPr>
              <a:spLocks noChangeArrowheads="1"/>
            </p:cNvSpPr>
            <p:nvPr/>
          </p:nvSpPr>
          <p:spPr bwMode="auto">
            <a:xfrm>
              <a:off x="6060" y="10076"/>
              <a:ext cx="406" cy="406"/>
            </a:xfrm>
            <a:prstGeom prst="star8">
              <a:avLst>
                <a:gd name="adj" fmla="val 1477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771" name="AutoShape 3"/>
            <p:cNvSpPr>
              <a:spLocks noChangeArrowheads="1"/>
            </p:cNvSpPr>
            <p:nvPr/>
          </p:nvSpPr>
          <p:spPr bwMode="auto">
            <a:xfrm>
              <a:off x="7784" y="9642"/>
              <a:ext cx="406" cy="406"/>
            </a:xfrm>
            <a:prstGeom prst="star8">
              <a:avLst>
                <a:gd name="adj" fmla="val 1477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770" name="AutoShape 2"/>
            <p:cNvSpPr>
              <a:spLocks noChangeArrowheads="1"/>
            </p:cNvSpPr>
            <p:nvPr/>
          </p:nvSpPr>
          <p:spPr bwMode="auto">
            <a:xfrm>
              <a:off x="9524" y="9236"/>
              <a:ext cx="406" cy="406"/>
            </a:xfrm>
            <a:prstGeom prst="star8">
              <a:avLst>
                <a:gd name="adj" fmla="val 1477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5" name="Прямоугольник 34"/>
          <p:cNvSpPr/>
          <p:nvPr/>
        </p:nvSpPr>
        <p:spPr>
          <a:xfrm>
            <a:off x="357158" y="142852"/>
            <a:ext cx="8215370" cy="71438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ТЕМАТИЧЕСКИЙ УРОК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785926"/>
            <a:ext cx="8001056" cy="2677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2800" b="1" dirty="0" smtClean="0"/>
              <a:t>Тема: Иисус Христос – Добрый Пастырь</a:t>
            </a:r>
          </a:p>
          <a:p>
            <a:r>
              <a:rPr lang="ru-RU" sz="2800" dirty="0" smtClean="0"/>
              <a:t>В чем проявляется доброта Пастыря?</a:t>
            </a:r>
          </a:p>
          <a:p>
            <a:endParaRPr lang="ru-RU" sz="2800" b="1" dirty="0" smtClean="0"/>
          </a:p>
          <a:p>
            <a:pPr marL="1080000" indent="-216000">
              <a:buAutoNum type="arabicPeriod"/>
            </a:pPr>
            <a:r>
              <a:rPr lang="ru-RU" sz="2800" b="1" dirty="0" smtClean="0"/>
              <a:t> Он хранит Своих овец.</a:t>
            </a:r>
          </a:p>
          <a:p>
            <a:pPr marL="1080000" indent="-216000">
              <a:buAutoNum type="arabicPeriod"/>
            </a:pPr>
            <a:r>
              <a:rPr lang="ru-RU" sz="2800" b="1" dirty="0" smtClean="0"/>
              <a:t> Он питает Своих овец.</a:t>
            </a:r>
          </a:p>
          <a:p>
            <a:pPr marL="1080000" indent="-216000">
              <a:buAutoNum type="arabicPeriod"/>
            </a:pPr>
            <a:r>
              <a:rPr lang="ru-RU" sz="2800" b="1" dirty="0" smtClean="0"/>
              <a:t> Он ведет Своих овец.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299</TotalTime>
  <Words>389</Words>
  <Application>Microsoft Office PowerPoint</Application>
  <PresentationFormat>Экран (4:3)</PresentationFormat>
  <Paragraphs>131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ОСНОВНЫЕ ЭТАПЫ ПОДГОТОВКИ УРОКА</vt:lpstr>
      <vt:lpstr>Слайд 15</vt:lpstr>
      <vt:lpstr>Слайд 16</vt:lpstr>
    </vt:vector>
  </TitlesOfParts>
  <Company>eMachines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этапы подготовки тематического урока</dc:title>
  <dc:creator>Пирогов Александр</dc:creator>
  <cp:lastModifiedBy>Пирогов Александр</cp:lastModifiedBy>
  <cp:revision>33</cp:revision>
  <dcterms:created xsi:type="dcterms:W3CDTF">2015-08-18T16:17:36Z</dcterms:created>
  <dcterms:modified xsi:type="dcterms:W3CDTF">2016-01-13T15:46:44Z</dcterms:modified>
</cp:coreProperties>
</file>